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Arial Black" panose="020B0604020202020204" pitchFamily="34" charset="0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nva Sans" panose="020B0503030501040103" pitchFamily="34" charset="0"/>
      <p:regular r:id="rId39"/>
    </p:embeddedFont>
    <p:embeddedFont>
      <p:font typeface="Canva Sans Bold" panose="020B0803030501040103" pitchFamily="34" charset="0"/>
      <p:regular r:id="rId40"/>
      <p:bold r:id="rId41"/>
    </p:embeddedFont>
    <p:embeddedFont>
      <p:font typeface="Chewy" panose="02000000000000000000" pitchFamily="2" charset="0"/>
      <p:regular r:id="rId42"/>
    </p:embeddedFont>
    <p:embeddedFont>
      <p:font typeface="Georgia" panose="02040502050405020303" pitchFamily="18" charset="0"/>
      <p:regular r:id="rId43"/>
      <p:bold r:id="rId44"/>
      <p:italic r:id="rId45"/>
      <p:boldItalic r:id="rId46"/>
    </p:embeddedFont>
    <p:embeddedFont>
      <p:font typeface="Georgia Pro Cond" panose="020F0502020204030204" pitchFamily="34" charset="0"/>
      <p:regular r:id="rId47"/>
      <p:bold r:id="rId48"/>
      <p:italic r:id="rId49"/>
      <p:boldItalic r:id="rId50"/>
    </p:embeddedFont>
    <p:embeddedFont>
      <p:font typeface="Montserrat Classic" pitchFamily="2" charset="77"/>
      <p:regular r:id="rId51"/>
    </p:embeddedFont>
    <p:embeddedFont>
      <p:font typeface="Montserrat Classic Bold" pitchFamily="2" charset="77"/>
      <p:regular r:id="rId52"/>
      <p:bold r:id="rId53"/>
    </p:embeddedFont>
    <p:embeddedFont>
      <p:font typeface="Montserrat Light" panose="020F0302020204030204" pitchFamily="34" charset="0"/>
      <p:regular r:id="rId54"/>
      <p:italic r:id="rId55"/>
    </p:embeddedFont>
    <p:embeddedFont>
      <p:font typeface="Montserrat Light Bold" pitchFamily="2" charset="77"/>
      <p:regular r:id="rId56"/>
      <p:bold r:id="rId57"/>
    </p:embeddedFont>
    <p:embeddedFont>
      <p:font typeface="Montserrat Light Italics" pitchFamily="2" charset="77"/>
      <p:regular r:id="rId58"/>
      <p: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96012" autoAdjust="0"/>
  </p:normalViewPr>
  <p:slideViewPr>
    <p:cSldViewPr>
      <p:cViewPr varScale="1">
        <p:scale>
          <a:sx n="78" d="100"/>
          <a:sy n="78" d="100"/>
        </p:scale>
        <p:origin x="3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9442F-BE1E-FD4E-AA1C-EAED4B1C839D}" type="datetimeFigureOut">
              <a:rPr lang="en-US" smtClean="0"/>
              <a:t>2/17/24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12D2A-0F3D-0B48-AAD0-465A65C09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8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12D2A-0F3D-0B48-AAD0-465A65C09D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" t="23747" r="17606" b="7019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72292" y="1804880"/>
            <a:ext cx="5109576" cy="33893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39175" y="1694800"/>
            <a:ext cx="3609514" cy="36095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81146" y="6077614"/>
            <a:ext cx="8177497" cy="273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7"/>
              </a:lnSpc>
            </a:pPr>
            <a:r>
              <a:rPr lang="en-US" sz="7108" dirty="0">
                <a:solidFill>
                  <a:srgbClr val="FFFFFF"/>
                </a:solidFill>
                <a:latin typeface="Chewy"/>
              </a:rPr>
              <a:t>DRINK IT!</a:t>
            </a:r>
          </a:p>
          <a:p>
            <a:pPr algn="ctr">
              <a:lnSpc>
                <a:spcPts val="7037"/>
              </a:lnSpc>
            </a:pPr>
            <a:r>
              <a:rPr lang="en-US" sz="7108" dirty="0">
                <a:solidFill>
                  <a:srgbClr val="FFFFFF"/>
                </a:solidFill>
                <a:latin typeface="Chewy"/>
              </a:rPr>
              <a:t>BITE IT!</a:t>
            </a:r>
          </a:p>
          <a:p>
            <a:pPr algn="ctr">
              <a:lnSpc>
                <a:spcPts val="7037"/>
              </a:lnSpc>
            </a:pPr>
            <a:r>
              <a:rPr lang="en-US" sz="7108" dirty="0">
                <a:solidFill>
                  <a:srgbClr val="FFFFFF"/>
                </a:solidFill>
                <a:latin typeface="Chewy"/>
              </a:rPr>
              <a:t>EXPERIENCE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1" cy="10287001"/>
            <a:chOff x="245605" y="321176"/>
            <a:chExt cx="24384002" cy="137160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l="1274" r="1274"/>
            <a:stretch>
              <a:fillRect/>
            </a:stretch>
          </p:blipFill>
          <p:spPr>
            <a:xfrm>
              <a:off x="245605" y="321176"/>
              <a:ext cx="12192000" cy="685799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t="21139" b="21139"/>
            <a:stretch>
              <a:fillRect/>
            </a:stretch>
          </p:blipFill>
          <p:spPr>
            <a:xfrm>
              <a:off x="12437607" y="321176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t="21139" b="21139"/>
            <a:stretch>
              <a:fillRect/>
            </a:stretch>
          </p:blipFill>
          <p:spPr>
            <a:xfrm>
              <a:off x="245605" y="7179177"/>
              <a:ext cx="12192000" cy="685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t="21139" b="21139"/>
            <a:stretch>
              <a:fillRect/>
            </a:stretch>
          </p:blipFill>
          <p:spPr>
            <a:xfrm>
              <a:off x="12437607" y="7179176"/>
              <a:ext cx="12192000" cy="685799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312798" y="3302376"/>
            <a:ext cx="9662404" cy="3682248"/>
            <a:chOff x="0" y="0"/>
            <a:chExt cx="12883205" cy="490966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2883205" cy="4909664"/>
            </a:xfrm>
            <a:prstGeom prst="rect">
              <a:avLst/>
            </a:prstGeom>
            <a:solidFill>
              <a:srgbClr val="F8FBFD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12835" y="774127"/>
              <a:ext cx="11257534" cy="190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5"/>
                </a:lnSpc>
              </a:pPr>
              <a:endParaRPr/>
            </a:p>
            <a:p>
              <a:pPr algn="ctr">
                <a:lnSpc>
                  <a:spcPts val="3555"/>
                </a:lnSpc>
              </a:pPr>
              <a:endParaRPr/>
            </a:p>
            <a:p>
              <a:pPr algn="ctr">
                <a:lnSpc>
                  <a:spcPts val="4155"/>
                </a:lnSpc>
              </a:pPr>
              <a:r>
                <a:rPr lang="en-US" sz="3463" spc="256">
                  <a:solidFill>
                    <a:srgbClr val="053D57"/>
                  </a:solidFill>
                  <a:latin typeface="Montserrat Classic Bold"/>
                </a:rPr>
                <a:t>PRODUCT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11982" y="28575"/>
            <a:ext cx="9428418" cy="10296525"/>
          </a:xfrm>
          <a:prstGeom prst="rect">
            <a:avLst/>
          </a:prstGeom>
          <a:solidFill>
            <a:srgbClr val="053D57"/>
          </a:solidFill>
        </p:spPr>
      </p:sp>
      <p:sp>
        <p:nvSpPr>
          <p:cNvPr id="3" name="AutoShape 3"/>
          <p:cNvSpPr/>
          <p:nvPr/>
        </p:nvSpPr>
        <p:spPr>
          <a:xfrm>
            <a:off x="14003661" y="1275866"/>
            <a:ext cx="4436739" cy="173843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" name="AutoShape 4"/>
          <p:cNvSpPr/>
          <p:nvPr/>
        </p:nvSpPr>
        <p:spPr>
          <a:xfrm>
            <a:off x="-37322" y="1600200"/>
            <a:ext cx="4436739" cy="173843"/>
          </a:xfrm>
          <a:prstGeom prst="rect">
            <a:avLst/>
          </a:prstGeom>
          <a:solidFill>
            <a:srgbClr val="053D57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50" y="5268849"/>
            <a:ext cx="9011982" cy="506924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409575"/>
            <a:ext cx="674127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 dirty="0">
                <a:solidFill>
                  <a:srgbClr val="053D57"/>
                </a:solidFill>
                <a:latin typeface="Montserrat Classic Bold"/>
              </a:rPr>
              <a:t>PRODUCT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373821" y="1600200"/>
            <a:ext cx="6565494" cy="6525503"/>
            <a:chOff x="0" y="0"/>
            <a:chExt cx="8753991" cy="8700670"/>
          </a:xfrm>
        </p:grpSpPr>
        <p:sp>
          <p:nvSpPr>
            <p:cNvPr id="8" name="TextBox 8"/>
            <p:cNvSpPr txBox="1"/>
            <p:nvPr/>
          </p:nvSpPr>
          <p:spPr>
            <a:xfrm>
              <a:off x="0" y="1572733"/>
              <a:ext cx="8753991" cy="712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2414" lvl="1" indent="-286207">
                <a:lnSpc>
                  <a:spcPts val="3976"/>
                </a:lnSpc>
                <a:buFont typeface="Arial"/>
                <a:buChar char="•"/>
              </a:pPr>
              <a:r>
                <a:rPr lang="en-US" sz="2651" spc="26" dirty="0">
                  <a:solidFill>
                    <a:srgbClr val="F8FBFD"/>
                  </a:solidFill>
                  <a:latin typeface="Montserrat Light Bold"/>
                </a:rPr>
                <a:t>Core benefit</a:t>
              </a:r>
              <a:r>
                <a:rPr lang="en-US" sz="2651" spc="26" dirty="0">
                  <a:solidFill>
                    <a:srgbClr val="F8FBFD"/>
                  </a:solidFill>
                  <a:latin typeface="Montserrat Light"/>
                </a:rPr>
                <a:t> - Chewable drink, </a:t>
              </a:r>
              <a:r>
                <a:rPr lang="en-US" sz="2651" spc="26" dirty="0" err="1">
                  <a:solidFill>
                    <a:srgbClr val="F8FBFD"/>
                  </a:solidFill>
                  <a:latin typeface="Montserrat Light"/>
                </a:rPr>
                <a:t>Flavoured</a:t>
              </a:r>
              <a:r>
                <a:rPr lang="en-US" sz="2651" spc="26" dirty="0">
                  <a:solidFill>
                    <a:srgbClr val="F8FBFD"/>
                  </a:solidFill>
                  <a:latin typeface="Montserrat Light"/>
                </a:rPr>
                <a:t> drink</a:t>
              </a:r>
            </a:p>
            <a:p>
              <a:pPr>
                <a:lnSpc>
                  <a:spcPts val="4260"/>
                </a:lnSpc>
              </a:pPr>
              <a:endParaRPr lang="en-US" sz="2651" spc="26" dirty="0">
                <a:solidFill>
                  <a:srgbClr val="F8FBFD"/>
                </a:solidFill>
                <a:latin typeface="Montserrat Light"/>
              </a:endParaRPr>
            </a:p>
            <a:p>
              <a:pPr marL="613299" lvl="1" indent="-306650">
                <a:lnSpc>
                  <a:spcPts val="4260"/>
                </a:lnSpc>
                <a:buFont typeface="Arial"/>
                <a:buChar char="•"/>
              </a:pPr>
              <a:r>
                <a:rPr lang="en-US" sz="2840" spc="28" dirty="0">
                  <a:solidFill>
                    <a:srgbClr val="F8FBFD"/>
                  </a:solidFill>
                  <a:latin typeface="Montserrat Light Bold"/>
                </a:rPr>
                <a:t>Actual product</a:t>
              </a:r>
              <a:r>
                <a:rPr lang="en-US" sz="2840" spc="28" dirty="0">
                  <a:solidFill>
                    <a:srgbClr val="F8FBFD"/>
                  </a:solidFill>
                  <a:latin typeface="Montserrat Light"/>
                </a:rPr>
                <a:t>- </a:t>
              </a:r>
              <a:r>
                <a:rPr lang="en-US" sz="2840" spc="28" dirty="0" err="1">
                  <a:solidFill>
                    <a:srgbClr val="F8FBFD"/>
                  </a:solidFill>
                  <a:latin typeface="Montserrat Light"/>
                </a:rPr>
                <a:t>Pran</a:t>
              </a:r>
              <a:r>
                <a:rPr lang="en-US" sz="2840" spc="28" dirty="0">
                  <a:solidFill>
                    <a:srgbClr val="F8FBFD"/>
                  </a:solidFill>
                  <a:latin typeface="Montserrat Light"/>
                </a:rPr>
                <a:t> </a:t>
              </a:r>
              <a:r>
                <a:rPr lang="en-US" sz="2840" spc="28" dirty="0" err="1">
                  <a:solidFill>
                    <a:srgbClr val="F8FBFD"/>
                  </a:solidFill>
                  <a:latin typeface="Montserrat Light"/>
                </a:rPr>
                <a:t>Drinko</a:t>
              </a:r>
              <a:endParaRPr lang="en-US" sz="2840" spc="28" dirty="0">
                <a:solidFill>
                  <a:srgbClr val="F8FBFD"/>
                </a:solidFill>
                <a:latin typeface="Montserrat Light"/>
              </a:endParaRPr>
            </a:p>
            <a:p>
              <a:pPr>
                <a:lnSpc>
                  <a:spcPts val="4260"/>
                </a:lnSpc>
              </a:pPr>
              <a:endParaRPr lang="en-US" sz="2840" spc="28" dirty="0">
                <a:solidFill>
                  <a:srgbClr val="F8FBFD"/>
                </a:solidFill>
                <a:latin typeface="Montserrat Light"/>
              </a:endParaRPr>
            </a:p>
            <a:p>
              <a:pPr marL="613299" lvl="1" indent="-306650">
                <a:lnSpc>
                  <a:spcPts val="4260"/>
                </a:lnSpc>
                <a:buFont typeface="Arial"/>
                <a:buChar char="•"/>
              </a:pPr>
              <a:r>
                <a:rPr lang="en-US" sz="2840" spc="28" dirty="0">
                  <a:solidFill>
                    <a:srgbClr val="F8FBFD"/>
                  </a:solidFill>
                  <a:latin typeface="Montserrat Light Bold"/>
                </a:rPr>
                <a:t>Augmented product</a:t>
              </a:r>
              <a:r>
                <a:rPr lang="en-US" sz="2840" spc="28" dirty="0">
                  <a:solidFill>
                    <a:srgbClr val="F8FBFD"/>
                  </a:solidFill>
                  <a:latin typeface="Montserrat Light"/>
                </a:rPr>
                <a:t>-Additional customer needs and service</a:t>
              </a:r>
            </a:p>
            <a:p>
              <a:pPr>
                <a:lnSpc>
                  <a:spcPts val="4260"/>
                </a:lnSpc>
              </a:pPr>
              <a:endParaRPr lang="en-US" sz="2840" spc="28" dirty="0">
                <a:solidFill>
                  <a:srgbClr val="F8FBFD"/>
                </a:solidFill>
                <a:latin typeface="Montserrat Light"/>
              </a:endParaRPr>
            </a:p>
            <a:p>
              <a:pPr>
                <a:lnSpc>
                  <a:spcPts val="4260"/>
                </a:lnSpc>
              </a:pPr>
              <a:endParaRPr lang="en-US" sz="2840" spc="28" dirty="0">
                <a:solidFill>
                  <a:srgbClr val="F8FBFD"/>
                </a:solidFill>
                <a:latin typeface="Montserrat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8701004" cy="1498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35"/>
                </a:lnSpc>
              </a:pPr>
              <a:r>
                <a:rPr lang="en-US" sz="3030" spc="333" dirty="0">
                  <a:solidFill>
                    <a:srgbClr val="F8FBFD"/>
                  </a:solidFill>
                  <a:latin typeface="Montserrat Classic Bold"/>
                </a:rPr>
                <a:t>THREE LEVELS OF PRODUCT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18370" y="2294270"/>
            <a:ext cx="4436739" cy="173843"/>
          </a:xfrm>
          <a:prstGeom prst="rect">
            <a:avLst/>
          </a:prstGeom>
          <a:solidFill>
            <a:srgbClr val="053D57"/>
          </a:solidFill>
        </p:spPr>
      </p:sp>
      <p:sp>
        <p:nvSpPr>
          <p:cNvPr id="3" name="TextBox 3"/>
          <p:cNvSpPr txBox="1"/>
          <p:nvPr/>
        </p:nvSpPr>
        <p:spPr>
          <a:xfrm>
            <a:off x="10373821" y="1495425"/>
            <a:ext cx="6525753" cy="115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5"/>
              </a:lnSpc>
            </a:pPr>
            <a:r>
              <a:rPr lang="en-US" sz="3030" spc="333">
                <a:solidFill>
                  <a:srgbClr val="F8FBFD"/>
                </a:solidFill>
                <a:latin typeface="Montserrat Classic Bold"/>
              </a:rPr>
              <a:t>THREE LEVELS OF PRODUCT</a:t>
            </a:r>
          </a:p>
        </p:txBody>
      </p:sp>
      <p:sp>
        <p:nvSpPr>
          <p:cNvPr id="4" name="AutoShape 4"/>
          <p:cNvSpPr/>
          <p:nvPr/>
        </p:nvSpPr>
        <p:spPr>
          <a:xfrm>
            <a:off x="9272574" y="38100"/>
            <a:ext cx="8972941" cy="10287000"/>
          </a:xfrm>
          <a:prstGeom prst="rect">
            <a:avLst/>
          </a:prstGeom>
          <a:solidFill>
            <a:srgbClr val="053D57"/>
          </a:solidFill>
        </p:spPr>
      </p:sp>
      <p:sp>
        <p:nvSpPr>
          <p:cNvPr id="5" name="AutoShape 5"/>
          <p:cNvSpPr/>
          <p:nvPr/>
        </p:nvSpPr>
        <p:spPr>
          <a:xfrm>
            <a:off x="16927458" y="1028700"/>
            <a:ext cx="4436739" cy="173843"/>
          </a:xfrm>
          <a:prstGeom prst="rect">
            <a:avLst/>
          </a:prstGeom>
          <a:solidFill>
            <a:srgbClr val="F8FBFD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3353"/>
          <a:stretch>
            <a:fillRect/>
          </a:stretch>
        </p:blipFill>
        <p:spPr>
          <a:xfrm>
            <a:off x="0" y="5844806"/>
            <a:ext cx="9272574" cy="44421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932322"/>
            <a:ext cx="674127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 dirty="0">
                <a:solidFill>
                  <a:srgbClr val="053D57"/>
                </a:solidFill>
                <a:latin typeface="Montserrat Classic Bold"/>
              </a:rPr>
              <a:t>PRODUCT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73821" y="2468112"/>
            <a:ext cx="6565494" cy="4789678"/>
            <a:chOff x="0" y="0"/>
            <a:chExt cx="8753991" cy="6386238"/>
          </a:xfrm>
        </p:grpSpPr>
        <p:sp>
          <p:nvSpPr>
            <p:cNvPr id="9" name="TextBox 9"/>
            <p:cNvSpPr txBox="1"/>
            <p:nvPr/>
          </p:nvSpPr>
          <p:spPr>
            <a:xfrm>
              <a:off x="0" y="1572733"/>
              <a:ext cx="8753991" cy="4813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2413" lvl="1" indent="-286206">
                <a:lnSpc>
                  <a:spcPts val="3976"/>
                </a:lnSpc>
                <a:buFont typeface="Arial"/>
                <a:buChar char="•"/>
              </a:pPr>
              <a:r>
                <a:rPr lang="en-US" sz="2651" spc="26" dirty="0">
                  <a:solidFill>
                    <a:srgbClr val="F8FBFD"/>
                  </a:solidFill>
                  <a:latin typeface="Montserrat Light Bold"/>
                </a:rPr>
                <a:t>Individual product - </a:t>
              </a:r>
              <a:r>
                <a:rPr lang="en-US" sz="2651" spc="26" dirty="0">
                  <a:solidFill>
                    <a:srgbClr val="F8FBFD"/>
                  </a:solidFill>
                  <a:latin typeface="Montserrat Light"/>
                </a:rPr>
                <a:t>drink type beverage, HDPE packaging , simple tag, 250 ml </a:t>
              </a:r>
            </a:p>
            <a:p>
              <a:pPr marL="572413" lvl="1" indent="-286206">
                <a:lnSpc>
                  <a:spcPts val="3976"/>
                </a:lnSpc>
                <a:buFont typeface="Arial"/>
                <a:buChar char="•"/>
              </a:pPr>
              <a:r>
                <a:rPr lang="en-US" sz="2651" spc="26" dirty="0">
                  <a:solidFill>
                    <a:srgbClr val="F8FBFD"/>
                  </a:solidFill>
                  <a:latin typeface="Montserrat Light Bold"/>
                </a:rPr>
                <a:t>Product line- </a:t>
              </a:r>
              <a:r>
                <a:rPr lang="en-US" sz="2651" spc="26" dirty="0">
                  <a:solidFill>
                    <a:srgbClr val="F8FBFD"/>
                  </a:solidFill>
                  <a:latin typeface="Montserrat Light"/>
                </a:rPr>
                <a:t>Line filling</a:t>
              </a:r>
            </a:p>
            <a:p>
              <a:pPr marL="613299" lvl="1" indent="-306650">
                <a:lnSpc>
                  <a:spcPts val="4260"/>
                </a:lnSpc>
                <a:buFont typeface="Arial"/>
                <a:buChar char="•"/>
              </a:pPr>
              <a:r>
                <a:rPr lang="en-US" sz="2840" spc="28" dirty="0">
                  <a:solidFill>
                    <a:srgbClr val="F8FBFD"/>
                  </a:solidFill>
                  <a:latin typeface="Montserrat Light Bold"/>
                </a:rPr>
                <a:t>Product mix- </a:t>
              </a:r>
              <a:r>
                <a:rPr lang="en-US" sz="2840" spc="28" dirty="0">
                  <a:solidFill>
                    <a:srgbClr val="F8FBFD"/>
                  </a:solidFill>
                  <a:latin typeface="Montserrat Light"/>
                </a:rPr>
                <a:t>Line depth</a:t>
              </a:r>
            </a:p>
            <a:p>
              <a:pPr>
                <a:lnSpc>
                  <a:spcPts val="4260"/>
                </a:lnSpc>
              </a:pPr>
              <a:endParaRPr lang="en-US" sz="2840" spc="28" dirty="0">
                <a:solidFill>
                  <a:srgbClr val="F8FBFD"/>
                </a:solidFill>
                <a:latin typeface="Montserrat Light"/>
              </a:endParaRPr>
            </a:p>
            <a:p>
              <a:pPr>
                <a:lnSpc>
                  <a:spcPts val="4260"/>
                </a:lnSpc>
              </a:pPr>
              <a:endParaRPr lang="en-US" sz="2840" spc="28" dirty="0">
                <a:solidFill>
                  <a:srgbClr val="F8FBFD"/>
                </a:solidFill>
                <a:latin typeface="Montserrat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8701004" cy="1498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35"/>
                </a:lnSpc>
              </a:pPr>
              <a:r>
                <a:rPr lang="en-US" sz="3030" spc="333" dirty="0">
                  <a:solidFill>
                    <a:srgbClr val="F8FBFD"/>
                  </a:solidFill>
                  <a:latin typeface="Montserrat Classic Bold"/>
                </a:rPr>
                <a:t>PRODUCT AND SERVICE DECISIONS: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11982" y="-401130"/>
            <a:ext cx="9708270" cy="11089261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id="3" name="Group 3"/>
          <p:cNvGrpSpPr/>
          <p:nvPr/>
        </p:nvGrpSpPr>
        <p:grpSpPr>
          <a:xfrm>
            <a:off x="222797" y="602045"/>
            <a:ext cx="6741275" cy="2030857"/>
            <a:chOff x="0" y="0"/>
            <a:chExt cx="8988367" cy="2707809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8988367" cy="1571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50"/>
                </a:lnSpc>
              </a:pPr>
              <a:r>
                <a:rPr lang="en-US" sz="7500" spc="67" dirty="0">
                  <a:solidFill>
                    <a:srgbClr val="F8FBFD"/>
                  </a:solidFill>
                  <a:latin typeface="Montserrat Classic Bold"/>
                </a:rPr>
                <a:t>PRODUCT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476019"/>
              <a:ext cx="5915653" cy="231790"/>
            </a:xfrm>
            <a:prstGeom prst="rect">
              <a:avLst/>
            </a:prstGeom>
            <a:solidFill>
              <a:srgbClr val="F8FBF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6211" b="12275"/>
          <a:stretch>
            <a:fillRect/>
          </a:stretch>
        </p:blipFill>
        <p:spPr>
          <a:xfrm>
            <a:off x="0" y="2941042"/>
            <a:ext cx="9011982" cy="734595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467756" y="602045"/>
            <a:ext cx="6472435" cy="9356307"/>
            <a:chOff x="0" y="0"/>
            <a:chExt cx="8629913" cy="12475076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8629913" cy="85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4199" spc="310" dirty="0">
                  <a:solidFill>
                    <a:srgbClr val="053D57"/>
                  </a:solidFill>
                  <a:latin typeface="Montserrat Classic Bold"/>
                </a:rPr>
                <a:t>Branding Strategy: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45101"/>
              <a:ext cx="8629913" cy="1122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7" lvl="1" indent="-377824">
                <a:lnSpc>
                  <a:spcPts val="5249"/>
                </a:lnSpc>
                <a:buFont typeface="Arial"/>
                <a:buChar char="•"/>
              </a:pPr>
              <a:r>
                <a:rPr lang="en-US" sz="3499" spc="34">
                  <a:solidFill>
                    <a:srgbClr val="053D57"/>
                  </a:solidFill>
                  <a:latin typeface="Montserrat Light Bold"/>
                </a:rPr>
                <a:t>Brand positioning</a:t>
              </a:r>
              <a:r>
                <a:rPr lang="en-US" sz="3499" spc="34">
                  <a:solidFill>
                    <a:srgbClr val="053D57"/>
                  </a:solidFill>
                  <a:latin typeface="Montserrat Light"/>
                </a:rPr>
                <a:t> -Least effective and competitors can easily copy</a:t>
              </a:r>
            </a:p>
            <a:p>
              <a:pPr marL="755647" lvl="1" indent="-377824">
                <a:lnSpc>
                  <a:spcPts val="5249"/>
                </a:lnSpc>
                <a:buFont typeface="Arial"/>
                <a:buChar char="•"/>
              </a:pPr>
              <a:r>
                <a:rPr lang="en-US" sz="3499" spc="34">
                  <a:solidFill>
                    <a:srgbClr val="053D57"/>
                  </a:solidFill>
                  <a:latin typeface="Montserrat Light Bold"/>
                </a:rPr>
                <a:t>Brand name and selection</a:t>
              </a:r>
              <a:r>
                <a:rPr lang="en-US" sz="3499" spc="34">
                  <a:solidFill>
                    <a:srgbClr val="053D57"/>
                  </a:solidFill>
                  <a:latin typeface="Montserrat Light"/>
                </a:rPr>
                <a:t> - Chewable fruit drink</a:t>
              </a:r>
            </a:p>
            <a:p>
              <a:pPr marL="755647" lvl="1" indent="-377824">
                <a:lnSpc>
                  <a:spcPts val="5249"/>
                </a:lnSpc>
                <a:buFont typeface="Arial"/>
                <a:buChar char="•"/>
              </a:pPr>
              <a:r>
                <a:rPr lang="en-US" sz="3499" spc="34">
                  <a:solidFill>
                    <a:srgbClr val="053D57"/>
                  </a:solidFill>
                  <a:latin typeface="Montserrat Light Bold"/>
                </a:rPr>
                <a:t>Brand sponsorship </a:t>
              </a:r>
              <a:r>
                <a:rPr lang="en-US" sz="3499" spc="34">
                  <a:solidFill>
                    <a:srgbClr val="053D57"/>
                  </a:solidFill>
                  <a:latin typeface="Montserrat Light"/>
                </a:rPr>
                <a:t>- Manufacturer brand</a:t>
              </a:r>
            </a:p>
            <a:p>
              <a:pPr marL="755647" lvl="1" indent="-377824">
                <a:lnSpc>
                  <a:spcPts val="5249"/>
                </a:lnSpc>
                <a:buFont typeface="Arial"/>
                <a:buChar char="•"/>
              </a:pPr>
              <a:r>
                <a:rPr lang="en-US" sz="3499" spc="34">
                  <a:solidFill>
                    <a:srgbClr val="053D57"/>
                  </a:solidFill>
                  <a:latin typeface="Montserrat Light Bold"/>
                </a:rPr>
                <a:t>Brand development</a:t>
              </a:r>
              <a:r>
                <a:rPr lang="en-US" sz="3499" spc="34">
                  <a:solidFill>
                    <a:srgbClr val="053D57"/>
                  </a:solidFill>
                  <a:latin typeface="Montserrat Light"/>
                </a:rPr>
                <a:t> - Line extension</a:t>
              </a:r>
            </a:p>
            <a:p>
              <a:pPr>
                <a:lnSpc>
                  <a:spcPts val="4500"/>
                </a:lnSpc>
              </a:pPr>
              <a:endParaRPr lang="en-US" sz="3499" spc="34">
                <a:solidFill>
                  <a:srgbClr val="053D57"/>
                </a:solidFill>
                <a:latin typeface="Montserrat Light"/>
              </a:endParaRPr>
            </a:p>
            <a:p>
              <a:pPr>
                <a:lnSpc>
                  <a:spcPts val="4500"/>
                </a:lnSpc>
              </a:pPr>
              <a:endParaRPr lang="en-US" sz="3499" spc="34">
                <a:solidFill>
                  <a:srgbClr val="053D57"/>
                </a:solidFill>
                <a:latin typeface="Montserrat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399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13102" b="13102"/>
            <a:stretch>
              <a:fillRect/>
            </a:stretch>
          </p:blipFill>
          <p:spPr>
            <a:xfrm>
              <a:off x="0" y="0"/>
              <a:ext cx="12437605" cy="717917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t="21139" b="21139"/>
            <a:stretch>
              <a:fillRect/>
            </a:stretch>
          </p:blipFill>
          <p:spPr>
            <a:xfrm>
              <a:off x="12437605" y="0"/>
              <a:ext cx="11925113" cy="71791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t="12976" b="12976"/>
            <a:stretch>
              <a:fillRect/>
            </a:stretch>
          </p:blipFill>
          <p:spPr>
            <a:xfrm>
              <a:off x="0" y="7179176"/>
              <a:ext cx="12437605" cy="653682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t="21139" b="21139"/>
            <a:stretch>
              <a:fillRect/>
            </a:stretch>
          </p:blipFill>
          <p:spPr>
            <a:xfrm>
              <a:off x="12437605" y="7179176"/>
              <a:ext cx="11946394" cy="653682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420732" y="3539406"/>
            <a:ext cx="9446536" cy="3599983"/>
            <a:chOff x="0" y="0"/>
            <a:chExt cx="12595381" cy="4799977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2595381" cy="4799977"/>
            </a:xfrm>
            <a:prstGeom prst="rect">
              <a:avLst/>
            </a:prstGeom>
            <a:solidFill>
              <a:srgbClr val="F8FBFD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94676" y="766144"/>
              <a:ext cx="11006030" cy="1850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6"/>
                </a:lnSpc>
              </a:pPr>
              <a:endParaRPr/>
            </a:p>
            <a:p>
              <a:pPr algn="ctr">
                <a:lnSpc>
                  <a:spcPts val="3476"/>
                </a:lnSpc>
              </a:pPr>
              <a:endParaRPr/>
            </a:p>
            <a:p>
              <a:pPr algn="ctr">
                <a:lnSpc>
                  <a:spcPts val="4062"/>
                </a:lnSpc>
              </a:pPr>
              <a:r>
                <a:rPr lang="en-US" sz="3385" spc="250">
                  <a:solidFill>
                    <a:srgbClr val="053D57"/>
                  </a:solidFill>
                  <a:latin typeface="Montserrat Classic Bold"/>
                </a:rPr>
                <a:t>PRICE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3900" y="723900"/>
            <a:ext cx="16840200" cy="8839200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3" name="TextBox 3"/>
          <p:cNvSpPr txBox="1"/>
          <p:nvPr/>
        </p:nvSpPr>
        <p:spPr>
          <a:xfrm>
            <a:off x="1677612" y="1628775"/>
            <a:ext cx="1493277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7500" spc="67" dirty="0">
                <a:solidFill>
                  <a:srgbClr val="053D57"/>
                </a:solidFill>
                <a:latin typeface="Montserrat Classic Bold"/>
              </a:rPr>
              <a:t>PRICE</a:t>
            </a:r>
          </a:p>
        </p:txBody>
      </p:sp>
      <p:sp>
        <p:nvSpPr>
          <p:cNvPr id="4" name="AutoShape 4"/>
          <p:cNvSpPr/>
          <p:nvPr/>
        </p:nvSpPr>
        <p:spPr>
          <a:xfrm>
            <a:off x="2343150" y="4000892"/>
            <a:ext cx="13601700" cy="171450"/>
          </a:xfrm>
          <a:prstGeom prst="rect">
            <a:avLst/>
          </a:prstGeom>
          <a:solidFill>
            <a:srgbClr val="053D57"/>
          </a:solidFill>
        </p:spPr>
      </p:sp>
      <p:grpSp>
        <p:nvGrpSpPr>
          <p:cNvPr id="5" name="Group 5"/>
          <p:cNvGrpSpPr/>
          <p:nvPr/>
        </p:nvGrpSpPr>
        <p:grpSpPr>
          <a:xfrm>
            <a:off x="11884379" y="3781817"/>
            <a:ext cx="3956758" cy="4549308"/>
            <a:chOff x="0" y="0"/>
            <a:chExt cx="5275677" cy="6065743"/>
          </a:xfrm>
        </p:grpSpPr>
        <p:grpSp>
          <p:nvGrpSpPr>
            <p:cNvPr id="6" name="Group 6"/>
            <p:cNvGrpSpPr/>
            <p:nvPr/>
          </p:nvGrpSpPr>
          <p:grpSpPr>
            <a:xfrm>
              <a:off x="2231439" y="0"/>
              <a:ext cx="812800" cy="81280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0" y="1533525"/>
              <a:ext cx="5275677" cy="1241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5"/>
                </a:lnSpc>
              </a:pPr>
              <a:r>
                <a:rPr lang="en-US" sz="2500" spc="275" dirty="0">
                  <a:solidFill>
                    <a:srgbClr val="053D57"/>
                  </a:solidFill>
                  <a:latin typeface="Montserrat Classic Bold"/>
                </a:rPr>
                <a:t>INTERNAL &amp; EXTERNAL FACTORS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01868"/>
              <a:ext cx="5275677" cy="306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24">
                  <a:solidFill>
                    <a:srgbClr val="053D57"/>
                  </a:solidFill>
                  <a:latin typeface="Montserrat Light"/>
                </a:rPr>
                <a:t> Market &amp; Demands Competition 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24">
                  <a:solidFill>
                    <a:srgbClr val="053D57"/>
                  </a:solidFill>
                  <a:latin typeface="Montserrat Light"/>
                </a:rPr>
                <a:t>Economic Condition </a:t>
              </a:r>
            </a:p>
            <a:p>
              <a:pPr algn="ctr">
                <a:lnSpc>
                  <a:spcPts val="3749"/>
                </a:lnSpc>
              </a:pPr>
              <a:endParaRPr lang="en-US" sz="2499" spc="24">
                <a:solidFill>
                  <a:srgbClr val="053D57"/>
                </a:solidFill>
                <a:latin typeface="Montserrat Light"/>
              </a:endParaRPr>
            </a:p>
            <a:p>
              <a:pPr algn="ctr">
                <a:lnSpc>
                  <a:spcPts val="3750"/>
                </a:lnSpc>
              </a:pPr>
              <a:endParaRPr lang="en-US" sz="2499" spc="24">
                <a:solidFill>
                  <a:srgbClr val="053D57"/>
                </a:solidFill>
                <a:latin typeface="Montserrat Light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89421" y="3781817"/>
            <a:ext cx="4109158" cy="3671103"/>
            <a:chOff x="0" y="0"/>
            <a:chExt cx="5478877" cy="4894804"/>
          </a:xfrm>
        </p:grpSpPr>
        <p:grpSp>
          <p:nvGrpSpPr>
            <p:cNvPr id="11" name="Group 11"/>
            <p:cNvGrpSpPr/>
            <p:nvPr/>
          </p:nvGrpSpPr>
          <p:grpSpPr>
            <a:xfrm>
              <a:off x="2333039" y="0"/>
              <a:ext cx="812800" cy="81280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1524000"/>
              <a:ext cx="5478877" cy="702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spc="330">
                  <a:solidFill>
                    <a:srgbClr val="053D57"/>
                  </a:solidFill>
                  <a:latin typeface="Montserrat Classic Bold"/>
                </a:rPr>
                <a:t>PRICES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2453229"/>
              <a:ext cx="5275677" cy="244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24" dirty="0">
                  <a:solidFill>
                    <a:srgbClr val="053D57"/>
                  </a:solidFill>
                  <a:latin typeface="Montserrat Light"/>
                </a:rPr>
                <a:t> 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24" dirty="0">
                  <a:solidFill>
                    <a:srgbClr val="053D57"/>
                  </a:solidFill>
                  <a:latin typeface="Montserrat Light"/>
                </a:rPr>
                <a:t>Price Ceiling:BDT.40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24" dirty="0" err="1">
                  <a:solidFill>
                    <a:srgbClr val="053D57"/>
                  </a:solidFill>
                  <a:latin typeface="Montserrat Light"/>
                </a:rPr>
                <a:t>MarketPrice</a:t>
              </a:r>
              <a:r>
                <a:rPr lang="en-US" sz="2499" spc="24" dirty="0">
                  <a:solidFill>
                    <a:srgbClr val="053D57"/>
                  </a:solidFill>
                  <a:latin typeface="Montserrat Light"/>
                </a:rPr>
                <a:t> : BDT.30 </a:t>
              </a:r>
            </a:p>
            <a:p>
              <a:pPr algn="ctr">
                <a:lnSpc>
                  <a:spcPts val="3750"/>
                </a:lnSpc>
              </a:pPr>
              <a:r>
                <a:rPr lang="en-US" sz="2500" spc="25" dirty="0">
                  <a:solidFill>
                    <a:srgbClr val="053D57"/>
                  </a:solidFill>
                  <a:latin typeface="Montserrat Light"/>
                </a:rPr>
                <a:t>Price Floor:BDT.20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49815" y="3781817"/>
            <a:ext cx="3956758" cy="4623603"/>
            <a:chOff x="0" y="0"/>
            <a:chExt cx="5275677" cy="6164804"/>
          </a:xfrm>
        </p:grpSpPr>
        <p:grpSp>
          <p:nvGrpSpPr>
            <p:cNvPr id="16" name="Group 16"/>
            <p:cNvGrpSpPr/>
            <p:nvPr/>
          </p:nvGrpSpPr>
          <p:grpSpPr>
            <a:xfrm>
              <a:off x="2231439" y="0"/>
              <a:ext cx="812800" cy="812800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1524000"/>
              <a:ext cx="5275677" cy="702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spc="330" dirty="0">
                  <a:solidFill>
                    <a:srgbClr val="053D57"/>
                  </a:solidFill>
                  <a:latin typeface="Montserrat Classic Bold"/>
                </a:rPr>
                <a:t>TYPE OF PRICE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453229"/>
              <a:ext cx="5275677" cy="371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24">
                  <a:solidFill>
                    <a:srgbClr val="053D57"/>
                  </a:solidFill>
                  <a:latin typeface="Montserrat Light Bold"/>
                </a:rPr>
                <a:t>Cost-based pricing 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24">
                  <a:solidFill>
                    <a:srgbClr val="053D57"/>
                  </a:solidFill>
                  <a:latin typeface="Montserrat Light"/>
                </a:rPr>
                <a:t>-Fixed Cost 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24">
                  <a:solidFill>
                    <a:srgbClr val="053D57"/>
                  </a:solidFill>
                  <a:latin typeface="Montserrat Light"/>
                </a:rPr>
                <a:t>-Variable Cost 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spc="24">
                  <a:solidFill>
                    <a:srgbClr val="053D57"/>
                  </a:solidFill>
                  <a:latin typeface="Montserrat Light"/>
                </a:rPr>
                <a:t>-Total Cost </a:t>
              </a:r>
            </a:p>
            <a:p>
              <a:pPr algn="ctr">
                <a:lnSpc>
                  <a:spcPts val="3749"/>
                </a:lnSpc>
              </a:pPr>
              <a:endParaRPr lang="en-US" sz="2499" spc="24">
                <a:solidFill>
                  <a:srgbClr val="053D57"/>
                </a:solidFill>
                <a:latin typeface="Montserrat Light"/>
              </a:endParaRPr>
            </a:p>
            <a:p>
              <a:pPr algn="ctr">
                <a:lnSpc>
                  <a:spcPts val="3750"/>
                </a:lnSpc>
              </a:pPr>
              <a:endParaRPr lang="en-US" sz="2499" spc="24">
                <a:solidFill>
                  <a:srgbClr val="053D57"/>
                </a:solidFill>
                <a:latin typeface="Montserrat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6681" b="3584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8FBFD">
              <a:alpha val="89804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732206" y="1318102"/>
            <a:ext cx="9224755" cy="1679265"/>
            <a:chOff x="0" y="0"/>
            <a:chExt cx="12299673" cy="2239020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12299673" cy="1571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50"/>
                </a:lnSpc>
              </a:pPr>
              <a:r>
                <a:rPr lang="en-US" sz="7500" spc="67" dirty="0">
                  <a:solidFill>
                    <a:srgbClr val="053D57"/>
                  </a:solidFill>
                  <a:latin typeface="Montserrat Classic Bold"/>
                </a:rPr>
                <a:t>PRICE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007230"/>
              <a:ext cx="5915653" cy="231790"/>
            </a:xfrm>
            <a:prstGeom prst="rect">
              <a:avLst/>
            </a:prstGeom>
            <a:solidFill>
              <a:srgbClr val="053D57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45624" y="5644624"/>
            <a:ext cx="3613676" cy="36136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2657" r="2657"/>
          <a:stretch>
            <a:fillRect/>
          </a:stretch>
        </p:blipFill>
        <p:spPr>
          <a:xfrm>
            <a:off x="13635726" y="1028700"/>
            <a:ext cx="3623574" cy="382700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576482" y="3907155"/>
            <a:ext cx="9214558" cy="2472690"/>
            <a:chOff x="0" y="0"/>
            <a:chExt cx="12286077" cy="329692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0"/>
              <a:ext cx="12286077" cy="702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spc="330" dirty="0">
                  <a:solidFill>
                    <a:srgbClr val="053D57"/>
                  </a:solidFill>
                  <a:latin typeface="Montserrat Classic"/>
                </a:rPr>
                <a:t>NEW PRODUCT PRICING STRATEGY: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24535"/>
              <a:ext cx="1228607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53D57"/>
                  </a:solidFill>
                  <a:latin typeface="Montserrat Light"/>
                </a:rPr>
                <a:t>Market Penetration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81810"/>
              <a:ext cx="12286077" cy="702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spc="330">
                  <a:solidFill>
                    <a:srgbClr val="053D57"/>
                  </a:solidFill>
                  <a:latin typeface="Montserrat Classic"/>
                </a:rPr>
                <a:t>PRODUCT MIX PRICING STRATEGY: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01595"/>
              <a:ext cx="1228607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53D57"/>
                  </a:solidFill>
                  <a:latin typeface="Montserrat Light"/>
                </a:rPr>
                <a:t>Product Line Pricing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76482" y="6919014"/>
            <a:ext cx="9214558" cy="1064895"/>
            <a:chOff x="0" y="0"/>
            <a:chExt cx="12286077" cy="141986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0"/>
              <a:ext cx="12286077" cy="702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spc="330" dirty="0">
                  <a:solidFill>
                    <a:srgbClr val="053D57"/>
                  </a:solidFill>
                  <a:latin typeface="Montserrat Classic"/>
                </a:rPr>
                <a:t>Price Adjustment Strategy: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24535"/>
              <a:ext cx="12286077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053D57"/>
                  </a:solidFill>
                  <a:latin typeface="Montserrat Light"/>
                </a:rPr>
                <a:t>Dynamic Pricing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606"/>
            <a:ext cx="18288001" cy="10289606"/>
            <a:chOff x="245605" y="317701"/>
            <a:chExt cx="24384002" cy="137194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6666" b="6666"/>
            <a:stretch>
              <a:fillRect/>
            </a:stretch>
          </p:blipFill>
          <p:spPr>
            <a:xfrm>
              <a:off x="245605" y="317701"/>
              <a:ext cx="12192000" cy="686147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t="10466" b="10466"/>
            <a:stretch>
              <a:fillRect/>
            </a:stretch>
          </p:blipFill>
          <p:spPr>
            <a:xfrm>
              <a:off x="12437606" y="367626"/>
              <a:ext cx="12192000" cy="681154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t="11469" b="11469"/>
            <a:stretch>
              <a:fillRect/>
            </a:stretch>
          </p:blipFill>
          <p:spPr>
            <a:xfrm>
              <a:off x="245605" y="7179176"/>
              <a:ext cx="12191999" cy="685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t="11518" b="11518"/>
            <a:stretch>
              <a:fillRect/>
            </a:stretch>
          </p:blipFill>
          <p:spPr>
            <a:xfrm>
              <a:off x="12437606" y="7179176"/>
              <a:ext cx="12192001" cy="681154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420732" y="3539406"/>
            <a:ext cx="9446536" cy="3599983"/>
            <a:chOff x="0" y="0"/>
            <a:chExt cx="12595381" cy="4799977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2595381" cy="4799977"/>
            </a:xfrm>
            <a:prstGeom prst="rect">
              <a:avLst/>
            </a:prstGeom>
            <a:solidFill>
              <a:srgbClr val="F8FBFD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94676" y="766144"/>
              <a:ext cx="11006030" cy="1850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6"/>
                </a:lnSpc>
              </a:pPr>
              <a:endParaRPr/>
            </a:p>
            <a:p>
              <a:pPr algn="ctr">
                <a:lnSpc>
                  <a:spcPts val="3476"/>
                </a:lnSpc>
              </a:pPr>
              <a:endParaRPr/>
            </a:p>
            <a:p>
              <a:pPr algn="ctr">
                <a:lnSpc>
                  <a:spcPts val="4062"/>
                </a:lnSpc>
              </a:pPr>
              <a:r>
                <a:rPr lang="en-US" sz="3385" spc="250">
                  <a:solidFill>
                    <a:srgbClr val="053D57"/>
                  </a:solidFill>
                  <a:latin typeface="Montserrat Classic Bold"/>
                </a:rPr>
                <a:t>PLACE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53D57">
              <a:alpha val="89804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614927" y="1360882"/>
            <a:ext cx="4682040" cy="1574073"/>
            <a:chOff x="0" y="0"/>
            <a:chExt cx="6242719" cy="2098764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6242719" cy="126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93"/>
                </a:lnSpc>
              </a:pPr>
              <a:r>
                <a:rPr lang="en-US" sz="6026" spc="54" dirty="0">
                  <a:solidFill>
                    <a:srgbClr val="F8FBFD"/>
                  </a:solidFill>
                  <a:latin typeface="Montserrat Classic Bold"/>
                </a:rPr>
                <a:t>PLACE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912515"/>
              <a:ext cx="4753374" cy="186249"/>
            </a:xfrm>
            <a:prstGeom prst="rect">
              <a:avLst/>
            </a:prstGeom>
            <a:solidFill>
              <a:srgbClr val="F8FBF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1997" r="1997"/>
          <a:stretch>
            <a:fillRect/>
          </a:stretch>
        </p:blipFill>
        <p:spPr>
          <a:xfrm>
            <a:off x="10844616" y="1739171"/>
            <a:ext cx="5635475" cy="733012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3109" y="3251815"/>
            <a:ext cx="8056226" cy="5365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2"/>
              </a:lnSpc>
            </a:pPr>
            <a:r>
              <a:rPr lang="en-US" sz="3883" spc="427" dirty="0">
                <a:solidFill>
                  <a:srgbClr val="F8FBFD"/>
                </a:solidFill>
                <a:latin typeface="Montserrat Classic Bold"/>
              </a:rPr>
              <a:t>CHANNEL LEVEL-INDIRECT MARKETING CHANNEL</a:t>
            </a:r>
          </a:p>
          <a:p>
            <a:pPr>
              <a:lnSpc>
                <a:spcPts val="5068"/>
              </a:lnSpc>
            </a:pPr>
            <a:endParaRPr lang="en-US" sz="3883" spc="427" dirty="0">
              <a:solidFill>
                <a:srgbClr val="F8FBFD"/>
              </a:solidFill>
              <a:latin typeface="Montserrat Classic Bold"/>
            </a:endParaRPr>
          </a:p>
          <a:p>
            <a:pPr marL="715232" lvl="1" indent="-357616">
              <a:lnSpc>
                <a:spcPts val="5068"/>
              </a:lnSpc>
              <a:buFont typeface="Arial"/>
              <a:buChar char="•"/>
            </a:pPr>
            <a:r>
              <a:rPr lang="en-US" sz="3312" spc="364" dirty="0">
                <a:solidFill>
                  <a:srgbClr val="F8FBFD"/>
                </a:solidFill>
                <a:latin typeface="Montserrat Classic"/>
              </a:rPr>
              <a:t>PRODUCER </a:t>
            </a:r>
          </a:p>
          <a:p>
            <a:pPr marL="715232" lvl="1" indent="-357616">
              <a:lnSpc>
                <a:spcPts val="5068"/>
              </a:lnSpc>
              <a:buFont typeface="Arial"/>
              <a:buChar char="•"/>
            </a:pPr>
            <a:r>
              <a:rPr lang="en-US" sz="3312" spc="364" dirty="0">
                <a:solidFill>
                  <a:srgbClr val="F8FBFD"/>
                </a:solidFill>
                <a:latin typeface="Montserrat Classic"/>
              </a:rPr>
              <a:t>WHOLESALER </a:t>
            </a:r>
          </a:p>
          <a:p>
            <a:pPr marL="715232" lvl="1" indent="-357616">
              <a:lnSpc>
                <a:spcPts val="5068"/>
              </a:lnSpc>
              <a:buFont typeface="Arial"/>
              <a:buChar char="•"/>
            </a:pPr>
            <a:r>
              <a:rPr lang="en-US" sz="3312" spc="364" dirty="0">
                <a:solidFill>
                  <a:srgbClr val="F8FBFD"/>
                </a:solidFill>
                <a:latin typeface="Montserrat Classic"/>
              </a:rPr>
              <a:t>RETAILER </a:t>
            </a:r>
          </a:p>
          <a:p>
            <a:pPr marL="715232" lvl="1" indent="-357616">
              <a:lnSpc>
                <a:spcPts val="5068"/>
              </a:lnSpc>
              <a:buFont typeface="Arial"/>
              <a:buChar char="•"/>
            </a:pPr>
            <a:r>
              <a:rPr lang="en-US" sz="3312" spc="364" dirty="0">
                <a:solidFill>
                  <a:srgbClr val="F8FBFD"/>
                </a:solidFill>
                <a:latin typeface="Montserrat Classic"/>
              </a:rPr>
              <a:t>FINAL BUYER/CONSUMERS </a:t>
            </a:r>
          </a:p>
          <a:p>
            <a:pPr>
              <a:lnSpc>
                <a:spcPts val="5418"/>
              </a:lnSpc>
            </a:pPr>
            <a:endParaRPr lang="en-US" sz="3312" spc="364" dirty="0">
              <a:solidFill>
                <a:srgbClr val="F8FBFD"/>
              </a:solidFill>
              <a:latin typeface="Montserrat Class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41663"/>
            <a:ext cx="4682040" cy="1574073"/>
            <a:chOff x="0" y="0"/>
            <a:chExt cx="6242719" cy="2098764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6242719" cy="126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93"/>
                </a:lnSpc>
              </a:pPr>
              <a:r>
                <a:rPr lang="en-US" sz="6026" spc="54" dirty="0">
                  <a:solidFill>
                    <a:srgbClr val="F8FBFD"/>
                  </a:solidFill>
                  <a:latin typeface="Montserrat Classic Bold"/>
                </a:rPr>
                <a:t>PLACE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912515"/>
              <a:ext cx="4753374" cy="186249"/>
            </a:xfrm>
            <a:prstGeom prst="rect">
              <a:avLst/>
            </a:prstGeom>
            <a:solidFill>
              <a:srgbClr val="F8FBF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48694" y="1084146"/>
            <a:ext cx="4200131" cy="31500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71090" y="1084146"/>
            <a:ext cx="4678127" cy="31157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844852" y="6439984"/>
            <a:ext cx="4204365" cy="306934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16354" y="6388527"/>
            <a:ext cx="3232471" cy="312080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0203" y="2518174"/>
            <a:ext cx="8056226" cy="162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2"/>
              </a:lnSpc>
            </a:pPr>
            <a:r>
              <a:rPr lang="en-US" sz="3883" spc="427" dirty="0">
                <a:solidFill>
                  <a:srgbClr val="F8FBFD"/>
                </a:solidFill>
                <a:latin typeface="Montserrat Classic Bold"/>
              </a:rPr>
              <a:t>ONLINE MARKETING</a:t>
            </a:r>
          </a:p>
          <a:p>
            <a:pPr marL="493113" lvl="1" indent="-246557">
              <a:lnSpc>
                <a:spcPts val="3494"/>
              </a:lnSpc>
              <a:buFont typeface="Arial"/>
              <a:buChar char="•"/>
            </a:pPr>
            <a:r>
              <a:rPr lang="en-US" sz="2283" spc="251" dirty="0">
                <a:solidFill>
                  <a:srgbClr val="F8FBFD"/>
                </a:solidFill>
                <a:latin typeface="Montserrat Classic"/>
              </a:rPr>
              <a:t>ONLINE RETAILER </a:t>
            </a:r>
          </a:p>
          <a:p>
            <a:pPr marL="493113" lvl="1" indent="-246557">
              <a:lnSpc>
                <a:spcPts val="3494"/>
              </a:lnSpc>
              <a:buFont typeface="Arial"/>
              <a:buChar char="•"/>
            </a:pPr>
            <a:r>
              <a:rPr lang="en-US" sz="2283" spc="251" dirty="0">
                <a:solidFill>
                  <a:srgbClr val="F8FBFD"/>
                </a:solidFill>
                <a:latin typeface="Montserrat Classic"/>
              </a:rPr>
              <a:t>ONLINE SHOPS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0203" y="4512999"/>
            <a:ext cx="10236905" cy="207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1"/>
              </a:lnSpc>
            </a:pPr>
            <a:r>
              <a:rPr lang="en-US" sz="3183" spc="350" dirty="0">
                <a:solidFill>
                  <a:srgbClr val="F8FBFD"/>
                </a:solidFill>
                <a:latin typeface="Montserrat Classic Bold"/>
              </a:rPr>
              <a:t>DISTRIBUTION CHANNEL- CONVENTIONAL DISTRIBUTION CHANNEL</a:t>
            </a:r>
          </a:p>
          <a:p>
            <a:pPr marL="493113" lvl="1" indent="-246557">
              <a:lnSpc>
                <a:spcPts val="3494"/>
              </a:lnSpc>
              <a:buFont typeface="Arial"/>
              <a:buChar char="•"/>
            </a:pPr>
            <a:r>
              <a:rPr lang="en-US" sz="2283" spc="251" dirty="0">
                <a:solidFill>
                  <a:srgbClr val="F8FBFD"/>
                </a:solidFill>
                <a:latin typeface="Montserrat Classic"/>
              </a:rPr>
              <a:t>INDEPENDENT PRODUCERS,WHOLESALERS,RETAILERS</a:t>
            </a:r>
          </a:p>
          <a:p>
            <a:pPr marL="493113" lvl="1" indent="-246557">
              <a:lnSpc>
                <a:spcPts val="3494"/>
              </a:lnSpc>
              <a:buFont typeface="Arial"/>
              <a:buChar char="•"/>
            </a:pPr>
            <a:r>
              <a:rPr lang="en-US" sz="2283" spc="251" dirty="0">
                <a:solidFill>
                  <a:srgbClr val="F8FBFD"/>
                </a:solidFill>
                <a:latin typeface="Montserrat Classic"/>
              </a:rPr>
              <a:t>SEPARATE BUSINESS CHANNEL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203" y="6941593"/>
            <a:ext cx="8056226" cy="289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6"/>
              </a:lnSpc>
            </a:pPr>
            <a:r>
              <a:rPr lang="en-US" sz="3683" spc="405" dirty="0">
                <a:solidFill>
                  <a:srgbClr val="F8FBFD"/>
                </a:solidFill>
                <a:latin typeface="Montserrat Classic Bold"/>
              </a:rPr>
              <a:t>MARKET PENETRATION:</a:t>
            </a:r>
          </a:p>
          <a:p>
            <a:pPr marL="493113" lvl="1" indent="-246557">
              <a:lnSpc>
                <a:spcPts val="3494"/>
              </a:lnSpc>
              <a:buFont typeface="Arial"/>
              <a:buChar char="•"/>
            </a:pPr>
            <a:r>
              <a:rPr lang="en-US" sz="2283" spc="251" dirty="0">
                <a:solidFill>
                  <a:srgbClr val="F8FBFD"/>
                </a:solidFill>
                <a:latin typeface="Montserrat Classic"/>
              </a:rPr>
              <a:t>SHELF SPACE TECHNIQUE </a:t>
            </a:r>
          </a:p>
          <a:p>
            <a:pPr marL="493113" lvl="1" indent="-246557">
              <a:lnSpc>
                <a:spcPts val="3494"/>
              </a:lnSpc>
              <a:buFont typeface="Arial"/>
              <a:buChar char="•"/>
            </a:pPr>
            <a:r>
              <a:rPr lang="en-US" sz="2283" spc="251" dirty="0">
                <a:solidFill>
                  <a:srgbClr val="F8FBFD"/>
                </a:solidFill>
                <a:latin typeface="Montserrat Classic"/>
              </a:rPr>
              <a:t>AVAILABILITY IN MAJOR DISCRICTS </a:t>
            </a:r>
          </a:p>
          <a:p>
            <a:pPr marL="493113" lvl="1" indent="-246557">
              <a:lnSpc>
                <a:spcPts val="3494"/>
              </a:lnSpc>
              <a:buFont typeface="Arial"/>
              <a:buChar char="•"/>
            </a:pPr>
            <a:r>
              <a:rPr lang="en-US" sz="2283" spc="251" dirty="0">
                <a:solidFill>
                  <a:srgbClr val="F8FBFD"/>
                </a:solidFill>
                <a:latin typeface="Montserrat Classic"/>
              </a:rPr>
              <a:t>AVAILABLE MOSTLY IN LOCAL SHOPS AND SUPERSTORES </a:t>
            </a:r>
          </a:p>
          <a:p>
            <a:pPr>
              <a:lnSpc>
                <a:spcPts val="3494"/>
              </a:lnSpc>
            </a:pPr>
            <a:endParaRPr lang="en-US" sz="2283" spc="251" dirty="0">
              <a:solidFill>
                <a:srgbClr val="F8FBFD"/>
              </a:solidFill>
              <a:latin typeface="Montserrat Class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804182"/>
            <a:ext cx="16230600" cy="8229600"/>
          </a:xfrm>
          <a:prstGeom prst="rect">
            <a:avLst/>
          </a:prstGeom>
          <a:solidFill>
            <a:srgbClr val="053D57">
              <a:alpha val="89804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87043" y="1252966"/>
            <a:ext cx="3044537" cy="304453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73679" y="1504422"/>
            <a:ext cx="4670110" cy="3171983"/>
            <a:chOff x="0" y="0"/>
            <a:chExt cx="6226814" cy="422931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6226814" cy="463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4"/>
                </a:lnSpc>
              </a:pPr>
              <a:r>
                <a:rPr lang="en-US" sz="2320" spc="171" dirty="0">
                  <a:solidFill>
                    <a:srgbClr val="F8FBFD"/>
                  </a:solidFill>
                  <a:latin typeface="Montserrat Classic Bold"/>
                </a:rPr>
                <a:t>Prepared For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36773"/>
              <a:ext cx="6226814" cy="3492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3"/>
                </a:lnSpc>
              </a:pPr>
              <a:r>
                <a:rPr lang="en-US" sz="1988" spc="19" dirty="0" err="1">
                  <a:solidFill>
                    <a:srgbClr val="F8FBFD"/>
                  </a:solidFill>
                  <a:latin typeface="Montserrat Light"/>
                </a:rPr>
                <a:t>Ms.Tilka</a:t>
              </a:r>
              <a:r>
                <a:rPr lang="en-US" sz="1988" spc="19" dirty="0">
                  <a:solidFill>
                    <a:srgbClr val="F8FBFD"/>
                  </a:solidFill>
                  <a:latin typeface="Montserrat Light"/>
                </a:rPr>
                <a:t> Farzana (TFZ)</a:t>
              </a:r>
            </a:p>
            <a:p>
              <a:pPr>
                <a:lnSpc>
                  <a:spcPts val="2983"/>
                </a:lnSpc>
              </a:pPr>
              <a:r>
                <a:rPr lang="en-US" sz="1988" spc="19" dirty="0">
                  <a:solidFill>
                    <a:srgbClr val="F8FBFD"/>
                  </a:solidFill>
                  <a:latin typeface="Montserrat Light"/>
                </a:rPr>
                <a:t>Lecturer,</a:t>
              </a:r>
            </a:p>
            <a:p>
              <a:pPr>
                <a:lnSpc>
                  <a:spcPts val="2983"/>
                </a:lnSpc>
              </a:pPr>
              <a:r>
                <a:rPr lang="en-US" sz="1988" spc="19" dirty="0">
                  <a:solidFill>
                    <a:srgbClr val="F8FBFD"/>
                  </a:solidFill>
                  <a:latin typeface="Montserrat Light"/>
                </a:rPr>
                <a:t>Department of Marketing and International Business </a:t>
              </a:r>
            </a:p>
            <a:p>
              <a:pPr>
                <a:lnSpc>
                  <a:spcPts val="2983"/>
                </a:lnSpc>
              </a:pPr>
              <a:r>
                <a:rPr lang="en-US" sz="1988" spc="19" dirty="0">
                  <a:solidFill>
                    <a:srgbClr val="F8FBFD"/>
                  </a:solidFill>
                  <a:latin typeface="Montserrat Light"/>
                </a:rPr>
                <a:t>North South University </a:t>
              </a:r>
            </a:p>
            <a:p>
              <a:pPr>
                <a:lnSpc>
                  <a:spcPts val="2983"/>
                </a:lnSpc>
              </a:pPr>
              <a:endParaRPr lang="en-US" sz="1988" spc="19" dirty="0">
                <a:solidFill>
                  <a:srgbClr val="F8FBFD"/>
                </a:solidFill>
                <a:latin typeface="Montserrat Light"/>
              </a:endParaRPr>
            </a:p>
            <a:p>
              <a:pPr>
                <a:lnSpc>
                  <a:spcPts val="2983"/>
                </a:lnSpc>
              </a:pPr>
              <a:endParaRPr lang="en-US" sz="1988" spc="19" dirty="0">
                <a:solidFill>
                  <a:srgbClr val="F8FBFD"/>
                </a:solidFill>
                <a:latin typeface="Montserrat Ligh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3679" y="4918982"/>
            <a:ext cx="4670110" cy="2058249"/>
            <a:chOff x="0" y="0"/>
            <a:chExt cx="6226814" cy="2744332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6226814" cy="463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4"/>
                </a:lnSpc>
              </a:pPr>
              <a:r>
                <a:rPr lang="en-US" sz="2320" spc="171" dirty="0">
                  <a:solidFill>
                    <a:srgbClr val="F8FBFD"/>
                  </a:solidFill>
                  <a:latin typeface="Montserrat Classic Bold"/>
                </a:rPr>
                <a:t>Prepared By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36773"/>
              <a:ext cx="6226814" cy="2007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3"/>
                </a:lnSpc>
              </a:pPr>
              <a:r>
                <a:rPr lang="en-US" sz="1988" spc="19" dirty="0" err="1">
                  <a:solidFill>
                    <a:srgbClr val="F8FBFD"/>
                  </a:solidFill>
                  <a:latin typeface="Montserrat Light"/>
                </a:rPr>
                <a:t>Mehbub</a:t>
              </a:r>
              <a:r>
                <a:rPr lang="en-US" sz="1988" spc="19" dirty="0">
                  <a:solidFill>
                    <a:srgbClr val="F8FBFD"/>
                  </a:solidFill>
                  <a:latin typeface="Montserrat Light"/>
                </a:rPr>
                <a:t> Hasan Khan </a:t>
              </a:r>
            </a:p>
            <a:p>
              <a:pPr>
                <a:lnSpc>
                  <a:spcPts val="2983"/>
                </a:lnSpc>
              </a:pPr>
              <a:endParaRPr lang="en-US" sz="1988" spc="19" dirty="0">
                <a:solidFill>
                  <a:srgbClr val="F8FBFD"/>
                </a:solidFill>
                <a:latin typeface="Montserrat Light"/>
              </a:endParaRPr>
            </a:p>
            <a:p>
              <a:pPr>
                <a:lnSpc>
                  <a:spcPts val="2983"/>
                </a:lnSpc>
              </a:pPr>
              <a:endParaRPr lang="en-US" sz="1988" spc="19" dirty="0">
                <a:solidFill>
                  <a:srgbClr val="F8FBFD"/>
                </a:solidFill>
                <a:latin typeface="Montserrat Light"/>
              </a:endParaRPr>
            </a:p>
            <a:p>
              <a:pPr>
                <a:lnSpc>
                  <a:spcPts val="2983"/>
                </a:lnSpc>
              </a:pPr>
              <a:endParaRPr lang="en-US" sz="1988" spc="19" dirty="0">
                <a:solidFill>
                  <a:srgbClr val="F8FBFD"/>
                </a:solidFill>
                <a:latin typeface="Montserrat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96525" y="4918982"/>
            <a:ext cx="4670110" cy="2442969"/>
            <a:chOff x="0" y="0"/>
            <a:chExt cx="6226814" cy="32572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6226814" cy="463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4"/>
                </a:lnSpc>
              </a:pPr>
              <a:r>
                <a:rPr lang="en-US" sz="2320" spc="171">
                  <a:solidFill>
                    <a:srgbClr val="F8FBFD"/>
                  </a:solidFill>
                  <a:latin typeface="Montserrat Classic Bold"/>
                </a:rPr>
                <a:t>ID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36773"/>
              <a:ext cx="6226814" cy="2520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3"/>
                </a:lnSpc>
              </a:pPr>
              <a:r>
                <a:rPr lang="en-US" sz="1988" spc="19" dirty="0">
                  <a:solidFill>
                    <a:srgbClr val="F8FBFD"/>
                  </a:solidFill>
                  <a:latin typeface="Montserrat Light"/>
                </a:rPr>
                <a:t>2132221630</a:t>
              </a:r>
            </a:p>
            <a:p>
              <a:pPr>
                <a:lnSpc>
                  <a:spcPts val="2983"/>
                </a:lnSpc>
              </a:pPr>
              <a:endParaRPr lang="en-US" sz="1988" spc="19" dirty="0">
                <a:solidFill>
                  <a:srgbClr val="F8FBFD"/>
                </a:solidFill>
                <a:latin typeface="Montserrat Light"/>
              </a:endParaRPr>
            </a:p>
            <a:p>
              <a:pPr>
                <a:lnSpc>
                  <a:spcPts val="2983"/>
                </a:lnSpc>
              </a:pPr>
              <a:endParaRPr lang="en-US" sz="1988" spc="19" dirty="0">
                <a:solidFill>
                  <a:srgbClr val="F8FBFD"/>
                </a:solidFill>
                <a:latin typeface="Montserrat Light"/>
              </a:endParaRPr>
            </a:p>
            <a:p>
              <a:pPr>
                <a:lnSpc>
                  <a:spcPts val="2983"/>
                </a:lnSpc>
              </a:pPr>
              <a:endParaRPr lang="en-US" sz="1988" spc="19" dirty="0">
                <a:solidFill>
                  <a:srgbClr val="F8FBFD"/>
                </a:solidFill>
                <a:latin typeface="Montserrat Light"/>
              </a:endParaRPr>
            </a:p>
            <a:p>
              <a:pPr>
                <a:lnSpc>
                  <a:spcPts val="2983"/>
                </a:lnSpc>
              </a:pPr>
              <a:endParaRPr lang="en-US" sz="1988" spc="19" dirty="0">
                <a:solidFill>
                  <a:srgbClr val="F8FBFD"/>
                </a:solidFill>
                <a:latin typeface="Montserrat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31216"/>
            <a:ext cx="18288001" cy="10284677"/>
            <a:chOff x="248052" y="362797"/>
            <a:chExt cx="24627158" cy="1371290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t="12976" b="12976"/>
            <a:stretch>
              <a:fillRect/>
            </a:stretch>
          </p:blipFill>
          <p:spPr>
            <a:xfrm>
              <a:off x="248053" y="362797"/>
              <a:ext cx="12214682" cy="717917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t="12976" b="12976"/>
            <a:stretch>
              <a:fillRect/>
            </a:stretch>
          </p:blipFill>
          <p:spPr>
            <a:xfrm>
              <a:off x="12437604" y="362797"/>
              <a:ext cx="12437606" cy="681637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t="21364" b="21364"/>
            <a:stretch>
              <a:fillRect/>
            </a:stretch>
          </p:blipFill>
          <p:spPr>
            <a:xfrm>
              <a:off x="248052" y="7593828"/>
              <a:ext cx="12189554" cy="648187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rcRect t="12976" b="12976"/>
            <a:stretch>
              <a:fillRect/>
            </a:stretch>
          </p:blipFill>
          <p:spPr>
            <a:xfrm>
              <a:off x="12437606" y="7179176"/>
              <a:ext cx="12412476" cy="681637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813030" y="3493010"/>
            <a:ext cx="8661940" cy="3300981"/>
            <a:chOff x="0" y="0"/>
            <a:chExt cx="11549253" cy="4401308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1549253" cy="4401308"/>
            </a:xfrm>
            <a:prstGeom prst="rect">
              <a:avLst/>
            </a:prstGeom>
            <a:solidFill>
              <a:srgbClr val="F8FBFD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28673" y="702511"/>
              <a:ext cx="10091908" cy="1696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</a:pPr>
              <a:endParaRPr dirty="0"/>
            </a:p>
            <a:p>
              <a:pPr algn="ctr">
                <a:lnSpc>
                  <a:spcPts val="3187"/>
                </a:lnSpc>
              </a:pPr>
              <a:endParaRPr dirty="0"/>
            </a:p>
            <a:p>
              <a:pPr algn="ctr">
                <a:lnSpc>
                  <a:spcPts val="3725"/>
                </a:lnSpc>
              </a:pPr>
              <a:r>
                <a:rPr lang="en-US" sz="3104" spc="229" dirty="0">
                  <a:solidFill>
                    <a:srgbClr val="053D57"/>
                  </a:solidFill>
                  <a:latin typeface="Montserrat Classic Bold"/>
                </a:rPr>
                <a:t>PROMOTION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" b="152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118235"/>
            <a:ext cx="16280770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0"/>
              </a:lnSpc>
            </a:pPr>
            <a:r>
              <a:rPr lang="en-US" sz="6000" spc="174" dirty="0">
                <a:solidFill>
                  <a:srgbClr val="F8FBFD"/>
                </a:solidFill>
                <a:latin typeface="Montserrat Classic Bold"/>
              </a:rPr>
              <a:t>PROMOTION</a:t>
            </a:r>
          </a:p>
        </p:txBody>
      </p:sp>
      <p:sp>
        <p:nvSpPr>
          <p:cNvPr id="4" name="AutoShape 4"/>
          <p:cNvSpPr/>
          <p:nvPr/>
        </p:nvSpPr>
        <p:spPr>
          <a:xfrm>
            <a:off x="-34212" y="2800281"/>
            <a:ext cx="18288000" cy="7505837"/>
          </a:xfrm>
          <a:prstGeom prst="rect">
            <a:avLst/>
          </a:prstGeom>
          <a:solidFill>
            <a:srgbClr val="053D57">
              <a:alpha val="89804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762000" y="4267200"/>
            <a:ext cx="4076700" cy="5067300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6" name="AutoShape 6"/>
          <p:cNvSpPr/>
          <p:nvPr/>
        </p:nvSpPr>
        <p:spPr>
          <a:xfrm>
            <a:off x="762000" y="4267200"/>
            <a:ext cx="4076700" cy="2286000"/>
          </a:xfrm>
          <a:prstGeom prst="rect">
            <a:avLst/>
          </a:prstGeom>
          <a:solidFill>
            <a:srgbClr val="053D57">
              <a:alpha val="19608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955321" y="4796790"/>
            <a:ext cx="3690058" cy="113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000" spc="330" dirty="0">
                <a:solidFill>
                  <a:srgbClr val="053D57"/>
                </a:solidFill>
                <a:latin typeface="Montserrat Classic Bold"/>
              </a:rPr>
              <a:t>TARGET AUDIENCE: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0542" y="6829425"/>
            <a:ext cx="338525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749"/>
              </a:lnSpc>
              <a:buFont typeface="Arial"/>
              <a:buChar char="•"/>
            </a:pPr>
            <a:r>
              <a:rPr lang="en-US" sz="2499" spc="24" dirty="0">
                <a:solidFill>
                  <a:srgbClr val="053D57"/>
                </a:solidFill>
                <a:latin typeface="Montserrat Light"/>
              </a:rPr>
              <a:t>Teenagers    </a:t>
            </a:r>
          </a:p>
          <a:p>
            <a:pPr marL="539749" lvl="1" indent="-269875" algn="ctr">
              <a:lnSpc>
                <a:spcPts val="3749"/>
              </a:lnSpc>
              <a:buFont typeface="Arial"/>
              <a:buChar char="•"/>
            </a:pPr>
            <a:r>
              <a:rPr lang="en-US" sz="2499" spc="24" dirty="0">
                <a:solidFill>
                  <a:srgbClr val="053D57"/>
                </a:solidFill>
                <a:latin typeface="Montserrat Light"/>
              </a:rPr>
              <a:t>Younger adults </a:t>
            </a:r>
          </a:p>
          <a:p>
            <a:pPr algn="ctr">
              <a:lnSpc>
                <a:spcPts val="3750"/>
              </a:lnSpc>
            </a:pPr>
            <a:endParaRPr lang="en-US" sz="2499" spc="24" dirty="0">
              <a:solidFill>
                <a:srgbClr val="053D57"/>
              </a:solidFill>
              <a:latin typeface="Montserrat Light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4991100" y="4267200"/>
            <a:ext cx="4076700" cy="5067300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0" name="AutoShape 10"/>
          <p:cNvSpPr/>
          <p:nvPr/>
        </p:nvSpPr>
        <p:spPr>
          <a:xfrm>
            <a:off x="4991100" y="4267200"/>
            <a:ext cx="4076700" cy="2286000"/>
          </a:xfrm>
          <a:prstGeom prst="rect">
            <a:avLst/>
          </a:prstGeom>
          <a:solidFill>
            <a:srgbClr val="053D57">
              <a:alpha val="19608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5184421" y="4506278"/>
            <a:ext cx="3690058" cy="171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000" spc="330" dirty="0">
                <a:solidFill>
                  <a:srgbClr val="053D57"/>
                </a:solidFill>
                <a:latin typeface="Montserrat Classic Bold"/>
              </a:rPr>
              <a:t>DESIGNING PROMOTION MASSAGE: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9642" y="6819900"/>
            <a:ext cx="3212891" cy="170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591" lvl="1" indent="-245295" algn="just">
              <a:lnSpc>
                <a:spcPts val="3408"/>
              </a:lnSpc>
              <a:buFont typeface="Arial"/>
              <a:buChar char="•"/>
            </a:pPr>
            <a:r>
              <a:rPr lang="en-US" sz="2272" spc="22" dirty="0">
                <a:solidFill>
                  <a:srgbClr val="053D57"/>
                </a:solidFill>
                <a:latin typeface="Montserrat Light"/>
              </a:rPr>
              <a:t>Massage content</a:t>
            </a:r>
          </a:p>
          <a:p>
            <a:pPr marL="490591" lvl="1" indent="-245295" algn="just">
              <a:lnSpc>
                <a:spcPts val="3408"/>
              </a:lnSpc>
              <a:buFont typeface="Arial"/>
              <a:buChar char="•"/>
            </a:pPr>
            <a:r>
              <a:rPr lang="en-US" sz="2272" spc="22" dirty="0">
                <a:solidFill>
                  <a:srgbClr val="053D57"/>
                </a:solidFill>
                <a:latin typeface="Montserrat Light"/>
              </a:rPr>
              <a:t>Massage structure</a:t>
            </a:r>
          </a:p>
          <a:p>
            <a:pPr marL="490591" lvl="1" indent="-245295" algn="just">
              <a:lnSpc>
                <a:spcPts val="3408"/>
              </a:lnSpc>
              <a:buFont typeface="Arial"/>
              <a:buChar char="•"/>
            </a:pPr>
            <a:r>
              <a:rPr lang="en-US" sz="2272" spc="22" dirty="0">
                <a:solidFill>
                  <a:srgbClr val="053D57"/>
                </a:solidFill>
                <a:latin typeface="Montserrat Light"/>
              </a:rPr>
              <a:t>Massage format</a:t>
            </a:r>
          </a:p>
          <a:p>
            <a:pPr algn="ctr">
              <a:lnSpc>
                <a:spcPts val="3408"/>
              </a:lnSpc>
            </a:pPr>
            <a:endParaRPr lang="en-US" sz="2272" spc="22" dirty="0">
              <a:solidFill>
                <a:srgbClr val="053D57"/>
              </a:solidFill>
              <a:latin typeface="Montserrat Light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9220200" y="4267200"/>
            <a:ext cx="4076700" cy="5067300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4" name="AutoShape 14"/>
          <p:cNvSpPr/>
          <p:nvPr/>
        </p:nvSpPr>
        <p:spPr>
          <a:xfrm>
            <a:off x="9220200" y="4267200"/>
            <a:ext cx="4076700" cy="2286000"/>
          </a:xfrm>
          <a:prstGeom prst="rect">
            <a:avLst/>
          </a:prstGeom>
          <a:solidFill>
            <a:srgbClr val="053D57">
              <a:alpha val="19608"/>
            </a:srgbClr>
          </a:solidFill>
        </p:spPr>
      </p:sp>
      <p:sp>
        <p:nvSpPr>
          <p:cNvPr id="15" name="TextBox 15"/>
          <p:cNvSpPr txBox="1"/>
          <p:nvPr/>
        </p:nvSpPr>
        <p:spPr>
          <a:xfrm>
            <a:off x="9413521" y="4506278"/>
            <a:ext cx="3690058" cy="171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000" spc="330" dirty="0">
                <a:solidFill>
                  <a:srgbClr val="053D57"/>
                </a:solidFill>
                <a:latin typeface="Montserrat Classic Bold"/>
              </a:rPr>
              <a:t>BUDGETING METHOD FOR PROMOTION: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8742" y="6838950"/>
            <a:ext cx="3231902" cy="1570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8610" lvl="1" indent="-229305">
              <a:lnSpc>
                <a:spcPts val="3186"/>
              </a:lnSpc>
              <a:buFont typeface="Arial"/>
              <a:buChar char="•"/>
            </a:pPr>
            <a:r>
              <a:rPr lang="en-US" sz="2124" spc="21" dirty="0">
                <a:solidFill>
                  <a:srgbClr val="053D57"/>
                </a:solidFill>
                <a:latin typeface="Montserrat Light"/>
              </a:rPr>
              <a:t>Affordable Method </a:t>
            </a:r>
          </a:p>
          <a:p>
            <a:pPr marL="458610" lvl="1" indent="-229305">
              <a:lnSpc>
                <a:spcPts val="3186"/>
              </a:lnSpc>
              <a:buFont typeface="Arial"/>
              <a:buChar char="•"/>
            </a:pPr>
            <a:r>
              <a:rPr lang="en-US" sz="2124" spc="21" dirty="0">
                <a:solidFill>
                  <a:srgbClr val="053D57"/>
                </a:solidFill>
                <a:latin typeface="Montserrat Light"/>
              </a:rPr>
              <a:t>Objective and task method</a:t>
            </a:r>
          </a:p>
          <a:p>
            <a:pPr algn="ctr">
              <a:lnSpc>
                <a:spcPts val="3186"/>
              </a:lnSpc>
            </a:pPr>
            <a:endParaRPr lang="en-US" sz="2124" spc="21" dirty="0">
              <a:solidFill>
                <a:srgbClr val="053D57"/>
              </a:solidFill>
              <a:latin typeface="Montserrat Light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3449300" y="4267200"/>
            <a:ext cx="4076700" cy="5067300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8" name="AutoShape 18"/>
          <p:cNvSpPr/>
          <p:nvPr/>
        </p:nvSpPr>
        <p:spPr>
          <a:xfrm>
            <a:off x="13449300" y="4267200"/>
            <a:ext cx="4076700" cy="2286000"/>
          </a:xfrm>
          <a:prstGeom prst="rect">
            <a:avLst/>
          </a:prstGeom>
          <a:solidFill>
            <a:srgbClr val="053D57">
              <a:alpha val="19608"/>
            </a:srgbClr>
          </a:solidFill>
        </p:spPr>
      </p:sp>
      <p:sp>
        <p:nvSpPr>
          <p:cNvPr id="19" name="TextBox 19"/>
          <p:cNvSpPr txBox="1"/>
          <p:nvPr/>
        </p:nvSpPr>
        <p:spPr>
          <a:xfrm>
            <a:off x="13642621" y="4506278"/>
            <a:ext cx="3690058" cy="171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000" spc="330" dirty="0">
                <a:solidFill>
                  <a:srgbClr val="053D57"/>
                </a:solidFill>
                <a:latin typeface="Montserrat Classic Bold"/>
              </a:rPr>
              <a:t>PROMOTION MIX STRATEGIES: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97842" y="6829425"/>
            <a:ext cx="3385258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spc="24" dirty="0">
                <a:solidFill>
                  <a:srgbClr val="053D57"/>
                </a:solidFill>
                <a:latin typeface="Montserrat Light"/>
              </a:rPr>
              <a:t>Advertising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spc="24" dirty="0">
                <a:solidFill>
                  <a:srgbClr val="053D57"/>
                </a:solidFill>
                <a:latin typeface="Montserrat Light"/>
              </a:rPr>
              <a:t>Sales Promotion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spc="24" dirty="0">
                <a:solidFill>
                  <a:srgbClr val="053D57"/>
                </a:solidFill>
                <a:latin typeface="Montserrat Light"/>
              </a:rPr>
              <a:t>Public relations</a:t>
            </a:r>
          </a:p>
          <a:p>
            <a:pPr algn="ctr">
              <a:lnSpc>
                <a:spcPts val="3750"/>
              </a:lnSpc>
            </a:pPr>
            <a:endParaRPr lang="en-US" sz="2499" spc="24" dirty="0">
              <a:solidFill>
                <a:srgbClr val="053D57"/>
              </a:solidFill>
              <a:latin typeface="Montserra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  <p:bldP spid="12" grpId="0"/>
      <p:bldP spid="15" grpId="0"/>
      <p:bldP spid="16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t="11637" b="11637"/>
          <a:stretch>
            <a:fillRect/>
          </a:stretch>
        </p:blipFill>
        <p:spPr>
          <a:xfrm>
            <a:off x="8872102" y="0"/>
            <a:ext cx="9436877" cy="543941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BFD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 t="6823" b="6823"/>
          <a:stretch>
            <a:fillRect/>
          </a:stretch>
        </p:blipFill>
        <p:spPr>
          <a:xfrm>
            <a:off x="5585" y="5191649"/>
            <a:ext cx="8839953" cy="509535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934697" y="5097072"/>
            <a:ext cx="9372600" cy="5410200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6" name="AutoShape 6"/>
          <p:cNvSpPr/>
          <p:nvPr/>
        </p:nvSpPr>
        <p:spPr>
          <a:xfrm>
            <a:off x="16362507" y="2423791"/>
            <a:ext cx="4436739" cy="173843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7" name="AutoShape 7"/>
          <p:cNvSpPr/>
          <p:nvPr/>
        </p:nvSpPr>
        <p:spPr>
          <a:xfrm>
            <a:off x="-2511246" y="7628329"/>
            <a:ext cx="4436739" cy="173843"/>
          </a:xfrm>
          <a:prstGeom prst="rect">
            <a:avLst/>
          </a:prstGeom>
          <a:solidFill>
            <a:srgbClr val="F8FBFD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16073" b="9879"/>
          <a:stretch>
            <a:fillRect/>
          </a:stretch>
        </p:blipFill>
        <p:spPr>
          <a:xfrm>
            <a:off x="0" y="5152407"/>
            <a:ext cx="9144000" cy="54273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15296" b="12907"/>
          <a:stretch>
            <a:fillRect/>
          </a:stretch>
        </p:blipFill>
        <p:spPr>
          <a:xfrm>
            <a:off x="9144000" y="-10272"/>
            <a:ext cx="9144000" cy="511761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30027" y="281592"/>
            <a:ext cx="7191070" cy="4632082"/>
            <a:chOff x="0" y="0"/>
            <a:chExt cx="9588093" cy="617611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9588093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1"/>
                </a:lnSpc>
              </a:pPr>
              <a:r>
                <a:rPr lang="en-US" sz="2867" spc="212">
                  <a:solidFill>
                    <a:srgbClr val="053D57"/>
                  </a:solidFill>
                  <a:latin typeface="Montserrat Classic Bold"/>
                </a:rPr>
                <a:t>Communication objectives: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89811"/>
              <a:ext cx="9588093" cy="5286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9206" lvl="1" indent="-239603" algn="ctr">
                <a:lnSpc>
                  <a:spcPts val="3573"/>
                </a:lnSpc>
                <a:buFont typeface="Arial"/>
                <a:buChar char="•"/>
              </a:pPr>
              <a:r>
                <a:rPr lang="en-US" sz="2219" spc="22" dirty="0">
                  <a:solidFill>
                    <a:srgbClr val="053D57"/>
                  </a:solidFill>
                  <a:latin typeface="Montserrat Light"/>
                </a:rPr>
                <a:t>Find out the target customer-Teenagers and young adults </a:t>
              </a:r>
            </a:p>
            <a:p>
              <a:pPr marL="479206" lvl="1" indent="-239603" algn="ctr">
                <a:lnSpc>
                  <a:spcPts val="3573"/>
                </a:lnSpc>
                <a:buFont typeface="Arial"/>
                <a:buChar char="•"/>
              </a:pPr>
              <a:r>
                <a:rPr lang="en-US" sz="2219" spc="22" dirty="0">
                  <a:solidFill>
                    <a:srgbClr val="053D57"/>
                  </a:solidFill>
                  <a:latin typeface="Montserrat Light"/>
                </a:rPr>
                <a:t>Create a clear and understandable encoding massage- CHABAN PANIO</a:t>
              </a:r>
            </a:p>
            <a:p>
              <a:pPr marL="479206" lvl="1" indent="-239603" algn="ctr">
                <a:lnSpc>
                  <a:spcPts val="3573"/>
                </a:lnSpc>
                <a:buFont typeface="Arial"/>
                <a:buChar char="•"/>
              </a:pPr>
              <a:r>
                <a:rPr lang="en-US" sz="2219" spc="22" dirty="0">
                  <a:solidFill>
                    <a:srgbClr val="053D57"/>
                  </a:solidFill>
                  <a:latin typeface="Montserrat Light"/>
                </a:rPr>
                <a:t>Choose the appropriate media-TV, </a:t>
              </a:r>
              <a:r>
                <a:rPr lang="en-US" sz="2219" spc="22" dirty="0" err="1">
                  <a:solidFill>
                    <a:srgbClr val="053D57"/>
                  </a:solidFill>
                  <a:latin typeface="Montserrat Light"/>
                </a:rPr>
                <a:t>Facebook,YouTube</a:t>
              </a:r>
              <a:r>
                <a:rPr lang="en-US" sz="2219" spc="22" dirty="0">
                  <a:solidFill>
                    <a:srgbClr val="053D57"/>
                  </a:solidFill>
                  <a:latin typeface="Montserrat Light"/>
                </a:rPr>
                <a:t> and other socials </a:t>
              </a:r>
            </a:p>
            <a:p>
              <a:pPr marL="479206" lvl="1" indent="-239603" algn="ctr">
                <a:lnSpc>
                  <a:spcPts val="3573"/>
                </a:lnSpc>
                <a:buFont typeface="Arial"/>
                <a:buChar char="•"/>
              </a:pPr>
              <a:r>
                <a:rPr lang="en-US" sz="2219" spc="22" dirty="0">
                  <a:solidFill>
                    <a:srgbClr val="053D57"/>
                  </a:solidFill>
                  <a:latin typeface="Montserrat Light"/>
                </a:rPr>
                <a:t>Develop the feedback channels-Added new </a:t>
              </a:r>
              <a:r>
                <a:rPr lang="en-US" sz="2219" spc="22" dirty="0" err="1">
                  <a:solidFill>
                    <a:srgbClr val="053D57"/>
                  </a:solidFill>
                  <a:latin typeface="Montserrat Light"/>
                </a:rPr>
                <a:t>flavours</a:t>
              </a:r>
              <a:r>
                <a:rPr lang="en-US" sz="2219" spc="22" dirty="0">
                  <a:solidFill>
                    <a:srgbClr val="053D57"/>
                  </a:solidFill>
                  <a:latin typeface="Montserrat Light"/>
                </a:rPr>
                <a:t> </a:t>
              </a:r>
            </a:p>
            <a:p>
              <a:pPr algn="ctr">
                <a:lnSpc>
                  <a:spcPts val="3329"/>
                </a:lnSpc>
              </a:pPr>
              <a:endParaRPr lang="en-US" sz="2219" spc="22" dirty="0">
                <a:solidFill>
                  <a:srgbClr val="053D57"/>
                </a:solidFill>
                <a:latin typeface="Montserrat Light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638080" y="6000645"/>
            <a:ext cx="6448716" cy="414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881" lvl="1" indent="-214441" algn="ctr">
              <a:lnSpc>
                <a:spcPts val="2979"/>
              </a:lnSpc>
              <a:buFont typeface="Arial"/>
              <a:buChar char="•"/>
            </a:pPr>
            <a:r>
              <a:rPr lang="en-US" sz="1986" spc="19" dirty="0">
                <a:solidFill>
                  <a:srgbClr val="053D57"/>
                </a:solidFill>
                <a:latin typeface="Montserrat Light"/>
              </a:rPr>
              <a:t>Facebook</a:t>
            </a:r>
          </a:p>
          <a:p>
            <a:pPr marL="428881" lvl="1" indent="-214441" algn="ctr">
              <a:lnSpc>
                <a:spcPts val="2979"/>
              </a:lnSpc>
              <a:buFont typeface="Arial"/>
              <a:buChar char="•"/>
            </a:pPr>
            <a:r>
              <a:rPr lang="en-US" sz="1986" spc="19" dirty="0">
                <a:solidFill>
                  <a:srgbClr val="053D57"/>
                </a:solidFill>
                <a:latin typeface="Montserrat Light"/>
              </a:rPr>
              <a:t>YouTube</a:t>
            </a:r>
          </a:p>
          <a:p>
            <a:pPr marL="428881" lvl="1" indent="-214441" algn="ctr">
              <a:lnSpc>
                <a:spcPts val="2979"/>
              </a:lnSpc>
              <a:buFont typeface="Arial"/>
              <a:buChar char="•"/>
            </a:pPr>
            <a:r>
              <a:rPr lang="en-US" sz="1986" spc="19" dirty="0">
                <a:solidFill>
                  <a:srgbClr val="053D57"/>
                </a:solidFill>
                <a:latin typeface="Montserrat Light"/>
              </a:rPr>
              <a:t>Television</a:t>
            </a:r>
          </a:p>
          <a:p>
            <a:pPr marL="428881" lvl="1" indent="-214441" algn="ctr">
              <a:lnSpc>
                <a:spcPts val="2979"/>
              </a:lnSpc>
              <a:buFont typeface="Arial"/>
              <a:buChar char="•"/>
            </a:pPr>
            <a:r>
              <a:rPr lang="en-US" sz="1986" spc="19" dirty="0">
                <a:solidFill>
                  <a:srgbClr val="053D57"/>
                </a:solidFill>
                <a:latin typeface="Montserrat Light"/>
              </a:rPr>
              <a:t>Newspaper</a:t>
            </a:r>
          </a:p>
          <a:p>
            <a:pPr marL="428881" lvl="1" indent="-214441" algn="ctr">
              <a:lnSpc>
                <a:spcPts val="2979"/>
              </a:lnSpc>
              <a:buFont typeface="Arial"/>
              <a:buChar char="•"/>
            </a:pPr>
            <a:r>
              <a:rPr lang="en-US" sz="1986" spc="19" dirty="0">
                <a:solidFill>
                  <a:srgbClr val="053D57"/>
                </a:solidFill>
                <a:latin typeface="Montserrat Light"/>
              </a:rPr>
              <a:t>Radio</a:t>
            </a:r>
          </a:p>
          <a:p>
            <a:pPr marL="428881" lvl="1" indent="-214441" algn="ctr">
              <a:lnSpc>
                <a:spcPts val="2979"/>
              </a:lnSpc>
              <a:buFont typeface="Arial"/>
              <a:buChar char="•"/>
            </a:pPr>
            <a:r>
              <a:rPr lang="en-US" sz="1986" spc="19" dirty="0">
                <a:solidFill>
                  <a:srgbClr val="053D57"/>
                </a:solidFill>
                <a:latin typeface="Montserrat Light"/>
              </a:rPr>
              <a:t>Packaging inserts</a:t>
            </a:r>
          </a:p>
          <a:p>
            <a:pPr marL="428881" lvl="1" indent="-214441" algn="ctr">
              <a:lnSpc>
                <a:spcPts val="2979"/>
              </a:lnSpc>
              <a:buFont typeface="Arial"/>
              <a:buChar char="•"/>
            </a:pPr>
            <a:r>
              <a:rPr lang="en-US" sz="1986" spc="19" dirty="0">
                <a:solidFill>
                  <a:srgbClr val="053D57"/>
                </a:solidFill>
                <a:latin typeface="Montserrat Light"/>
              </a:rPr>
              <a:t>Motion pictures</a:t>
            </a:r>
          </a:p>
          <a:p>
            <a:pPr marL="428881" lvl="1" indent="-214441" algn="ctr">
              <a:lnSpc>
                <a:spcPts val="2979"/>
              </a:lnSpc>
              <a:buFont typeface="Arial"/>
              <a:buChar char="•"/>
            </a:pPr>
            <a:r>
              <a:rPr lang="en-US" sz="1986" spc="19" dirty="0">
                <a:solidFill>
                  <a:srgbClr val="053D57"/>
                </a:solidFill>
                <a:latin typeface="Montserrat Light"/>
              </a:rPr>
              <a:t>Posters</a:t>
            </a:r>
          </a:p>
          <a:p>
            <a:pPr marL="428881" lvl="1" indent="-214441" algn="ctr">
              <a:lnSpc>
                <a:spcPts val="2979"/>
              </a:lnSpc>
              <a:buFont typeface="Arial"/>
              <a:buChar char="•"/>
            </a:pPr>
            <a:r>
              <a:rPr lang="en-US" sz="1986" spc="19" dirty="0">
                <a:solidFill>
                  <a:srgbClr val="053D57"/>
                </a:solidFill>
                <a:latin typeface="Montserrat Light"/>
              </a:rPr>
              <a:t>Pop displays</a:t>
            </a:r>
          </a:p>
          <a:p>
            <a:pPr marL="428881" lvl="1" indent="-214441" algn="ctr">
              <a:lnSpc>
                <a:spcPts val="2979"/>
              </a:lnSpc>
              <a:buFont typeface="Arial"/>
              <a:buChar char="•"/>
            </a:pPr>
            <a:r>
              <a:rPr lang="en-US" sz="1986" spc="19" dirty="0">
                <a:solidFill>
                  <a:srgbClr val="053D57"/>
                </a:solidFill>
                <a:latin typeface="Montserrat Light"/>
              </a:rPr>
              <a:t>Logos and videotapes</a:t>
            </a:r>
          </a:p>
          <a:p>
            <a:pPr algn="ctr">
              <a:lnSpc>
                <a:spcPts val="2979"/>
              </a:lnSpc>
            </a:pPr>
            <a:endParaRPr lang="en-US" sz="1986" spc="19" dirty="0">
              <a:solidFill>
                <a:srgbClr val="053D57"/>
              </a:solidFill>
              <a:latin typeface="Montserrat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53623" y="5265890"/>
            <a:ext cx="8389207" cy="602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9"/>
              </a:lnSpc>
            </a:pPr>
            <a:r>
              <a:rPr lang="en-US" sz="3520" dirty="0">
                <a:solidFill>
                  <a:srgbClr val="053D57"/>
                </a:solidFill>
                <a:latin typeface="Canva Sans Bold"/>
              </a:rPr>
              <a:t>Choosing the Appropriate Media: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31" b="3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373089"/>
            <a:ext cx="15092155" cy="1846905"/>
            <a:chOff x="0" y="0"/>
            <a:chExt cx="20122873" cy="2462540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20122873" cy="1571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50"/>
                </a:lnSpc>
              </a:pPr>
              <a:r>
                <a:rPr lang="en-US" sz="7500" spc="67" dirty="0">
                  <a:solidFill>
                    <a:srgbClr val="053D57"/>
                  </a:solidFill>
                  <a:latin typeface="Montserrat Classic"/>
                </a:rPr>
                <a:t>PROMOTIONAL TOOLS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230750"/>
              <a:ext cx="5915653" cy="231790"/>
            </a:xfrm>
            <a:prstGeom prst="rect">
              <a:avLst/>
            </a:prstGeom>
            <a:solidFill>
              <a:srgbClr val="053D5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r="1240"/>
          <a:stretch>
            <a:fillRect/>
          </a:stretch>
        </p:blipFill>
        <p:spPr>
          <a:xfrm>
            <a:off x="0" y="2965560"/>
            <a:ext cx="5431481" cy="55430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34736" y="2965560"/>
            <a:ext cx="4434402" cy="55430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705" r="19373"/>
          <a:stretch>
            <a:fillRect/>
          </a:stretch>
        </p:blipFill>
        <p:spPr>
          <a:xfrm>
            <a:off x="12605031" y="2965560"/>
            <a:ext cx="5682969" cy="5543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13709" b="13709"/>
          <a:stretch>
            <a:fillRect/>
          </a:stretch>
        </p:blipFill>
        <p:spPr>
          <a:xfrm>
            <a:off x="0" y="17318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DD2180-A63A-4D39-A515-461D4616ED2D}"/>
              </a:ext>
            </a:extLst>
          </p:cNvPr>
          <p:cNvSpPr txBox="1"/>
          <p:nvPr/>
        </p:nvSpPr>
        <p:spPr>
          <a:xfrm flipH="1">
            <a:off x="4457700" y="2476500"/>
            <a:ext cx="9372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</a:rPr>
              <a:t>ADVERTISEMENT</a:t>
            </a:r>
            <a:endParaRPr lang="en-US" sz="5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sz="5000" b="1" dirty="0"/>
          </a:p>
        </p:txBody>
      </p:sp>
      <p:pic>
        <p:nvPicPr>
          <p:cNvPr id="4" name="Drinko Float - It not just a drink!!">
            <a:hlinkClick r:id="" action="ppaction://media"/>
            <a:extLst>
              <a:ext uri="{FF2B5EF4-FFF2-40B4-BE49-F238E27FC236}">
                <a16:creationId xmlns:a16="http://schemas.microsoft.com/office/drawing/2014/main" id="{1356D719-EE11-4D17-8563-316399C10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3845" y="3543300"/>
            <a:ext cx="975360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545"/>
            <a:ext cx="18320600" cy="10227906"/>
            <a:chOff x="245605" y="369903"/>
            <a:chExt cx="24427468" cy="1363720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21139" b="21139"/>
            <a:stretch>
              <a:fillRect/>
            </a:stretch>
          </p:blipFill>
          <p:spPr>
            <a:xfrm>
              <a:off x="245605" y="369903"/>
              <a:ext cx="12192000" cy="675981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t="21139" b="21139"/>
            <a:stretch>
              <a:fillRect/>
            </a:stretch>
          </p:blipFill>
          <p:spPr>
            <a:xfrm>
              <a:off x="12437606" y="376347"/>
              <a:ext cx="12192000" cy="68028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l="8768" r="8768"/>
            <a:stretch>
              <a:fillRect/>
            </a:stretch>
          </p:blipFill>
          <p:spPr>
            <a:xfrm>
              <a:off x="289072" y="7179175"/>
              <a:ext cx="12192001" cy="678887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l="9329" r="9329"/>
            <a:stretch>
              <a:fillRect/>
            </a:stretch>
          </p:blipFill>
          <p:spPr>
            <a:xfrm>
              <a:off x="12481073" y="7218239"/>
              <a:ext cx="12192000" cy="678887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825840" y="3497891"/>
            <a:ext cx="8636321" cy="3291218"/>
            <a:chOff x="0" y="0"/>
            <a:chExt cx="11515094" cy="4388290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1515094" cy="4388290"/>
            </a:xfrm>
            <a:prstGeom prst="rect">
              <a:avLst/>
            </a:prstGeom>
            <a:solidFill>
              <a:srgbClr val="F8FBFD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26518" y="700433"/>
              <a:ext cx="10062059" cy="169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8"/>
                </a:lnSpc>
              </a:pPr>
              <a:endParaRPr dirty="0"/>
            </a:p>
            <a:p>
              <a:pPr algn="ctr">
                <a:lnSpc>
                  <a:spcPts val="3178"/>
                </a:lnSpc>
              </a:pPr>
              <a:endParaRPr dirty="0"/>
            </a:p>
            <a:p>
              <a:pPr algn="ctr">
                <a:lnSpc>
                  <a:spcPts val="3714"/>
                </a:lnSpc>
              </a:pPr>
              <a:r>
                <a:rPr lang="en-US" sz="3095" spc="229" dirty="0">
                  <a:solidFill>
                    <a:srgbClr val="053D57"/>
                  </a:solidFill>
                  <a:latin typeface="Montserrat Classic Bold"/>
                </a:rPr>
                <a:t>PRODUCT LIFE CYCLE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26391" y="3842320"/>
            <a:ext cx="3827003" cy="38270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761" r="1761"/>
          <a:stretch>
            <a:fillRect/>
          </a:stretch>
        </p:blipFill>
        <p:spPr>
          <a:xfrm>
            <a:off x="1694405" y="3842320"/>
            <a:ext cx="3692147" cy="38270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924305" y="3842320"/>
            <a:ext cx="5746117" cy="38270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2809982" y="55245"/>
            <a:ext cx="14909170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6000" spc="174" dirty="0">
                <a:solidFill>
                  <a:srgbClr val="F8FBFD"/>
                </a:solidFill>
                <a:latin typeface="Montserrat Classic Bold"/>
              </a:rPr>
              <a:t>PRODUCT LIFE CYCLE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058912"/>
            <a:ext cx="5023558" cy="119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3199" spc="351" dirty="0">
                <a:solidFill>
                  <a:srgbClr val="F8FBFD"/>
                </a:solidFill>
                <a:latin typeface="Montserrat Classic Bold"/>
              </a:rPr>
              <a:t>Product Line Extensions</a:t>
            </a:r>
            <a:r>
              <a:rPr lang="en-US" sz="3199" spc="351" dirty="0">
                <a:solidFill>
                  <a:srgbClr val="F8FBFD"/>
                </a:solidFill>
                <a:latin typeface="Montserrat Classic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99188" y="8383333"/>
            <a:ext cx="5023558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000" spc="330" dirty="0">
                <a:solidFill>
                  <a:srgbClr val="F8FBFD"/>
                </a:solidFill>
                <a:latin typeface="Montserrat Classic Bold"/>
              </a:rPr>
              <a:t>DISTRIBUTION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8067" y="8058912"/>
            <a:ext cx="5023558" cy="119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3199" spc="351" dirty="0">
                <a:solidFill>
                  <a:srgbClr val="F8FBFD"/>
                </a:solidFill>
                <a:latin typeface="Montserrat Classic Bold"/>
              </a:rPr>
              <a:t>Penetration Pricing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24631" y="2410641"/>
            <a:ext cx="10238737" cy="67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7"/>
              </a:lnSpc>
            </a:pPr>
            <a:r>
              <a:rPr lang="en-US" sz="4120" spc="119" dirty="0">
                <a:solidFill>
                  <a:srgbClr val="F8FBFD"/>
                </a:solidFill>
                <a:latin typeface="Montserrat Classic"/>
              </a:rPr>
              <a:t>GROWTH STRATEGY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4938" y="3735793"/>
            <a:ext cx="4877320" cy="38020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67832" y="3735793"/>
            <a:ext cx="4877320" cy="38020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98388" y="3735793"/>
            <a:ext cx="3873668" cy="390416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2812037" y="55245"/>
            <a:ext cx="14909170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6000" spc="174" dirty="0">
                <a:solidFill>
                  <a:srgbClr val="F8FBFD"/>
                </a:solidFill>
                <a:latin typeface="Montserrat Classic Bold"/>
              </a:rPr>
              <a:t>PRODUCT LIFE CYCLE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900116"/>
            <a:ext cx="5023558" cy="58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3199" spc="351" dirty="0">
                <a:solidFill>
                  <a:srgbClr val="F8FBFD"/>
                </a:solidFill>
                <a:latin typeface="Montserrat Classic Bold"/>
              </a:rPr>
              <a:t>  Advertising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38461" y="7818201"/>
            <a:ext cx="5023558" cy="119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3199" spc="351" dirty="0">
                <a:solidFill>
                  <a:srgbClr val="F8FBFD"/>
                </a:solidFill>
                <a:latin typeface="Montserrat Classic Bold"/>
              </a:rPr>
              <a:t>NEW MARKET</a:t>
            </a:r>
          </a:p>
          <a:p>
            <a:pPr algn="ctr">
              <a:lnSpc>
                <a:spcPts val="4895"/>
              </a:lnSpc>
            </a:pPr>
            <a:r>
              <a:rPr lang="en-US" sz="3199" spc="351" dirty="0">
                <a:solidFill>
                  <a:srgbClr val="F8FBFD"/>
                </a:solidFill>
                <a:latin typeface="Montserrat Classic Bold"/>
              </a:rPr>
              <a:t>SEGMENT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48223" y="7914976"/>
            <a:ext cx="5023558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3000" spc="330" dirty="0">
                <a:solidFill>
                  <a:srgbClr val="F8FBFD"/>
                </a:solidFill>
                <a:latin typeface="Montserrat Classic Bold"/>
              </a:rPr>
              <a:t>SALES PROMOTION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9612" y="2022838"/>
            <a:ext cx="8108775" cy="67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 spc="120" dirty="0">
                <a:solidFill>
                  <a:srgbClr val="F8FBFD"/>
                </a:solidFill>
                <a:latin typeface="Montserrat Classic"/>
              </a:rPr>
              <a:t>GROWTH STRATEGY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5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39080" y="1751461"/>
            <a:ext cx="13209839" cy="628777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812037" y="55245"/>
            <a:ext cx="14909170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6000" spc="174" dirty="0">
                <a:solidFill>
                  <a:srgbClr val="F8FBFD"/>
                </a:solidFill>
                <a:latin typeface="Montserrat Classic Bold"/>
              </a:rPr>
              <a:t>PRODUCT LIFE CYCLE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52898" y="8420284"/>
            <a:ext cx="8108775" cy="67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 spc="120" dirty="0">
                <a:solidFill>
                  <a:srgbClr val="F8FBFD"/>
                </a:solidFill>
                <a:latin typeface="Montserrat Classic"/>
              </a:rPr>
              <a:t>GROWTH STAGE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65" y="29158"/>
            <a:ext cx="18297331" cy="10305476"/>
            <a:chOff x="233165" y="215629"/>
            <a:chExt cx="24396442" cy="137406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l="1491" r="1491"/>
            <a:stretch>
              <a:fillRect/>
            </a:stretch>
          </p:blipFill>
          <p:spPr>
            <a:xfrm>
              <a:off x="245605" y="215629"/>
              <a:ext cx="12192000" cy="6888901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t="12976" b="12976"/>
            <a:stretch>
              <a:fillRect/>
            </a:stretch>
          </p:blipFill>
          <p:spPr>
            <a:xfrm>
              <a:off x="12437605" y="223099"/>
              <a:ext cx="12192000" cy="71791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t="21139" b="21139"/>
            <a:stretch>
              <a:fillRect/>
            </a:stretch>
          </p:blipFill>
          <p:spPr>
            <a:xfrm>
              <a:off x="233165" y="7067365"/>
              <a:ext cx="12204440" cy="688889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t="11518" b="11518"/>
            <a:stretch>
              <a:fillRect/>
            </a:stretch>
          </p:blipFill>
          <p:spPr>
            <a:xfrm>
              <a:off x="12437607" y="7179176"/>
              <a:ext cx="12192000" cy="667469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5139034" y="3617246"/>
            <a:ext cx="8009933" cy="3052507"/>
            <a:chOff x="0" y="0"/>
            <a:chExt cx="10679910" cy="4070010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0679910" cy="4070010"/>
            </a:xfrm>
            <a:prstGeom prst="rect">
              <a:avLst/>
            </a:prstGeom>
            <a:solidFill>
              <a:srgbClr val="F8FBFD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673824" y="640106"/>
              <a:ext cx="9332263" cy="1578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7"/>
                </a:lnSpc>
              </a:pPr>
              <a:endParaRPr dirty="0"/>
            </a:p>
            <a:p>
              <a:pPr algn="ctr">
                <a:lnSpc>
                  <a:spcPts val="2947"/>
                </a:lnSpc>
              </a:pPr>
              <a:endParaRPr dirty="0"/>
            </a:p>
            <a:p>
              <a:pPr algn="ctr">
                <a:lnSpc>
                  <a:spcPts val="3445"/>
                </a:lnSpc>
              </a:pPr>
              <a:r>
                <a:rPr lang="en-US" sz="2870" spc="212" dirty="0">
                  <a:solidFill>
                    <a:srgbClr val="053D57"/>
                  </a:solidFill>
                  <a:latin typeface="Montserrat Classic Bold"/>
                </a:rPr>
                <a:t>CONCLUSION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26" b="312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601200" y="-30324"/>
            <a:ext cx="8686800" cy="10317324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" name="TextBox 4"/>
          <p:cNvSpPr txBox="1"/>
          <p:nvPr/>
        </p:nvSpPr>
        <p:spPr>
          <a:xfrm>
            <a:off x="334736" y="1236345"/>
            <a:ext cx="674127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 dirty="0">
                <a:solidFill>
                  <a:srgbClr val="F8FBFD"/>
                </a:solidFill>
                <a:latin typeface="Montserrat Classic Bold"/>
              </a:rPr>
              <a:t>Content</a:t>
            </a:r>
          </a:p>
        </p:txBody>
      </p:sp>
      <p:sp>
        <p:nvSpPr>
          <p:cNvPr id="5" name="AutoShape 5"/>
          <p:cNvSpPr/>
          <p:nvPr/>
        </p:nvSpPr>
        <p:spPr>
          <a:xfrm>
            <a:off x="13837084" y="9258300"/>
            <a:ext cx="4436739" cy="152400"/>
          </a:xfrm>
          <a:prstGeom prst="rect">
            <a:avLst/>
          </a:prstGeom>
          <a:solidFill>
            <a:srgbClr val="053D57"/>
          </a:solidFill>
        </p:spPr>
      </p:sp>
      <p:sp>
        <p:nvSpPr>
          <p:cNvPr id="6" name="AutoShape 6"/>
          <p:cNvSpPr/>
          <p:nvPr/>
        </p:nvSpPr>
        <p:spPr>
          <a:xfrm>
            <a:off x="0" y="1082748"/>
            <a:ext cx="4436739" cy="173843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7" name="TextBox 7"/>
          <p:cNvSpPr txBox="1"/>
          <p:nvPr/>
        </p:nvSpPr>
        <p:spPr>
          <a:xfrm>
            <a:off x="10268489" y="1169670"/>
            <a:ext cx="6776158" cy="75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en-US" sz="3000" spc="330" dirty="0">
                <a:solidFill>
                  <a:srgbClr val="053D57"/>
                </a:solidFill>
                <a:latin typeface="Montserrat Classic"/>
              </a:rPr>
              <a:t>INTRODUCTION</a:t>
            </a:r>
          </a:p>
          <a:p>
            <a:pPr>
              <a:lnSpc>
                <a:spcPts val="4590"/>
              </a:lnSpc>
            </a:pPr>
            <a:endParaRPr lang="en-US" sz="3000" spc="330" dirty="0">
              <a:solidFill>
                <a:srgbClr val="053D57"/>
              </a:solidFill>
              <a:latin typeface="Montserrat Classic"/>
            </a:endParaRPr>
          </a:p>
          <a:p>
            <a:pPr>
              <a:lnSpc>
                <a:spcPts val="4590"/>
              </a:lnSpc>
            </a:pPr>
            <a:r>
              <a:rPr lang="en-US" sz="3000" spc="330" dirty="0">
                <a:solidFill>
                  <a:srgbClr val="053D57"/>
                </a:solidFill>
                <a:latin typeface="Montserrat Classic"/>
              </a:rPr>
              <a:t>STP STRATEGIES</a:t>
            </a:r>
          </a:p>
          <a:p>
            <a:pPr>
              <a:lnSpc>
                <a:spcPts val="4590"/>
              </a:lnSpc>
            </a:pPr>
            <a:endParaRPr lang="en-US" sz="3000" spc="330" dirty="0">
              <a:solidFill>
                <a:srgbClr val="053D57"/>
              </a:solidFill>
              <a:latin typeface="Montserrat Classic"/>
            </a:endParaRPr>
          </a:p>
          <a:p>
            <a:pPr>
              <a:lnSpc>
                <a:spcPts val="4590"/>
              </a:lnSpc>
            </a:pPr>
            <a:r>
              <a:rPr lang="en-US" sz="3000" spc="330" dirty="0">
                <a:solidFill>
                  <a:srgbClr val="053D57"/>
                </a:solidFill>
                <a:latin typeface="Montserrat Classic"/>
              </a:rPr>
              <a:t>MARKETING MIX</a:t>
            </a:r>
          </a:p>
          <a:p>
            <a:pPr marL="647700" lvl="1" indent="-323850">
              <a:lnSpc>
                <a:spcPts val="4590"/>
              </a:lnSpc>
              <a:buFont typeface="Arial"/>
              <a:buChar char="•"/>
            </a:pPr>
            <a:r>
              <a:rPr lang="en-US" sz="3000" spc="330" dirty="0">
                <a:solidFill>
                  <a:srgbClr val="053D57"/>
                </a:solidFill>
                <a:latin typeface="Montserrat Classic"/>
              </a:rPr>
              <a:t>PRODUCT</a:t>
            </a:r>
          </a:p>
          <a:p>
            <a:pPr marL="647700" lvl="1" indent="-323850">
              <a:lnSpc>
                <a:spcPts val="4590"/>
              </a:lnSpc>
              <a:buFont typeface="Arial"/>
              <a:buChar char="•"/>
            </a:pPr>
            <a:r>
              <a:rPr lang="en-US" sz="3000" spc="330" dirty="0">
                <a:solidFill>
                  <a:srgbClr val="053D57"/>
                </a:solidFill>
                <a:latin typeface="Montserrat Classic"/>
              </a:rPr>
              <a:t>PRICE</a:t>
            </a:r>
          </a:p>
          <a:p>
            <a:pPr marL="647700" lvl="1" indent="-323850">
              <a:lnSpc>
                <a:spcPts val="4590"/>
              </a:lnSpc>
              <a:buFont typeface="Arial"/>
              <a:buChar char="•"/>
            </a:pPr>
            <a:r>
              <a:rPr lang="en-US" sz="3000" spc="330" dirty="0">
                <a:solidFill>
                  <a:srgbClr val="053D57"/>
                </a:solidFill>
                <a:latin typeface="Montserrat Classic"/>
              </a:rPr>
              <a:t>PLACE</a:t>
            </a:r>
          </a:p>
          <a:p>
            <a:pPr marL="647700" lvl="1" indent="-323850">
              <a:lnSpc>
                <a:spcPts val="4590"/>
              </a:lnSpc>
              <a:buFont typeface="Arial"/>
              <a:buChar char="•"/>
            </a:pPr>
            <a:r>
              <a:rPr lang="en-US" sz="3000" spc="330" dirty="0">
                <a:solidFill>
                  <a:srgbClr val="053D57"/>
                </a:solidFill>
                <a:latin typeface="Montserrat Classic"/>
              </a:rPr>
              <a:t>PROMOTION</a:t>
            </a:r>
          </a:p>
          <a:p>
            <a:pPr>
              <a:lnSpc>
                <a:spcPts val="4590"/>
              </a:lnSpc>
            </a:pPr>
            <a:endParaRPr lang="en-US" sz="3000" spc="330" dirty="0">
              <a:solidFill>
                <a:srgbClr val="053D57"/>
              </a:solidFill>
              <a:latin typeface="Montserrat Classic"/>
            </a:endParaRPr>
          </a:p>
          <a:p>
            <a:pPr algn="just">
              <a:lnSpc>
                <a:spcPts val="4590"/>
              </a:lnSpc>
            </a:pPr>
            <a:r>
              <a:rPr lang="en-US" sz="3000" spc="330" dirty="0">
                <a:solidFill>
                  <a:srgbClr val="053D57"/>
                </a:solidFill>
                <a:latin typeface="Montserrat Classic"/>
              </a:rPr>
              <a:t>PRODUCT LIFE CYCLE</a:t>
            </a:r>
          </a:p>
          <a:p>
            <a:pPr algn="just">
              <a:lnSpc>
                <a:spcPts val="4590"/>
              </a:lnSpc>
            </a:pPr>
            <a:endParaRPr lang="en-US" sz="3000" spc="330" dirty="0">
              <a:solidFill>
                <a:srgbClr val="053D57"/>
              </a:solidFill>
              <a:latin typeface="Montserrat Classic"/>
            </a:endParaRPr>
          </a:p>
          <a:p>
            <a:pPr algn="just">
              <a:lnSpc>
                <a:spcPts val="4590"/>
              </a:lnSpc>
            </a:pPr>
            <a:r>
              <a:rPr lang="en-US" sz="3000" spc="330" dirty="0">
                <a:solidFill>
                  <a:srgbClr val="053D57"/>
                </a:solidFill>
                <a:latin typeface="Montserrat Classic"/>
              </a:rPr>
              <a:t>CONCLUSION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26" b="312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011982" y="-401130"/>
            <a:ext cx="9289170" cy="11089261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4" name="TextBox 4"/>
          <p:cNvSpPr txBox="1"/>
          <p:nvPr/>
        </p:nvSpPr>
        <p:spPr>
          <a:xfrm>
            <a:off x="906236" y="4361089"/>
            <a:ext cx="674127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spc="67" dirty="0">
                <a:solidFill>
                  <a:srgbClr val="F8FBFD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13335000" y="9940636"/>
            <a:ext cx="4436739" cy="173843"/>
          </a:xfrm>
          <a:prstGeom prst="rect">
            <a:avLst/>
          </a:prstGeom>
          <a:solidFill>
            <a:srgbClr val="053D57"/>
          </a:solidFill>
        </p:spPr>
      </p:sp>
      <p:sp>
        <p:nvSpPr>
          <p:cNvPr id="6" name="AutoShape 6"/>
          <p:cNvSpPr/>
          <p:nvPr/>
        </p:nvSpPr>
        <p:spPr>
          <a:xfrm>
            <a:off x="609600" y="1028700"/>
            <a:ext cx="4436739" cy="173843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7" name="TextBox 7"/>
          <p:cNvSpPr txBox="1"/>
          <p:nvPr/>
        </p:nvSpPr>
        <p:spPr>
          <a:xfrm>
            <a:off x="9150416" y="251113"/>
            <a:ext cx="9012304" cy="968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910" lvl="1" indent="-288455">
              <a:lnSpc>
                <a:spcPts val="4195"/>
              </a:lnSpc>
              <a:buFont typeface="Arial"/>
              <a:buChar char="•"/>
            </a:pPr>
            <a:r>
              <a:rPr lang="en-US" sz="2672" spc="32" dirty="0">
                <a:solidFill>
                  <a:srgbClr val="053D57"/>
                </a:solidFill>
                <a:latin typeface="Canva Sans"/>
              </a:rPr>
              <a:t>PRAN </a:t>
            </a:r>
            <a:r>
              <a:rPr lang="en-US" sz="2672" spc="32" dirty="0" err="1">
                <a:solidFill>
                  <a:srgbClr val="053D57"/>
                </a:solidFill>
                <a:latin typeface="Canva Sans"/>
              </a:rPr>
              <a:t>Drinko</a:t>
            </a:r>
            <a:r>
              <a:rPr lang="en-US" sz="2672" spc="32" dirty="0">
                <a:solidFill>
                  <a:srgbClr val="053D57"/>
                </a:solidFill>
                <a:latin typeface="Canva Sans"/>
              </a:rPr>
              <a:t> is currently one of the most well-known brands in Bangladesh and the global market.</a:t>
            </a:r>
          </a:p>
          <a:p>
            <a:pPr marL="557208" lvl="1" indent="-278604">
              <a:lnSpc>
                <a:spcPts val="4051"/>
              </a:lnSpc>
              <a:buFont typeface="Arial"/>
              <a:buChar char="•"/>
            </a:pPr>
            <a:r>
              <a:rPr lang="en-US" sz="2580" spc="30" dirty="0" err="1">
                <a:solidFill>
                  <a:srgbClr val="053D57"/>
                </a:solidFill>
                <a:latin typeface="Canva Sans"/>
              </a:rPr>
              <a:t>Drinko</a:t>
            </a:r>
            <a:r>
              <a:rPr lang="en-US" sz="2580" spc="30" dirty="0">
                <a:solidFill>
                  <a:srgbClr val="053D57"/>
                </a:solidFill>
                <a:latin typeface="Canva Sans"/>
              </a:rPr>
              <a:t> is widely consumed by the public for several reasons, which increases consumer demand.</a:t>
            </a:r>
          </a:p>
          <a:p>
            <a:pPr marL="557208" lvl="1" indent="-278604">
              <a:lnSpc>
                <a:spcPts val="4051"/>
              </a:lnSpc>
              <a:buFont typeface="Arial"/>
              <a:buChar char="•"/>
            </a:pPr>
            <a:r>
              <a:rPr lang="en-US" sz="2580" spc="30" dirty="0">
                <a:solidFill>
                  <a:srgbClr val="053D57"/>
                </a:solidFill>
                <a:latin typeface="Canva Sans"/>
              </a:rPr>
              <a:t>We are so happy to learn that the locally manufactured beverage can now completely cover the demand for PRAN </a:t>
            </a:r>
            <a:r>
              <a:rPr lang="en-US" sz="2580" spc="30" dirty="0" err="1">
                <a:solidFill>
                  <a:srgbClr val="053D57"/>
                </a:solidFill>
                <a:latin typeface="Canva Sans"/>
              </a:rPr>
              <a:t>Drinko</a:t>
            </a:r>
            <a:r>
              <a:rPr lang="en-US" sz="2580" spc="30" dirty="0">
                <a:solidFill>
                  <a:srgbClr val="053D57"/>
                </a:solidFill>
                <a:latin typeface="Canva Sans"/>
              </a:rPr>
              <a:t> across the nation.</a:t>
            </a:r>
          </a:p>
          <a:p>
            <a:pPr marL="557208" lvl="1" indent="-278604">
              <a:lnSpc>
                <a:spcPts val="4051"/>
              </a:lnSpc>
              <a:buFont typeface="Arial"/>
              <a:buChar char="•"/>
            </a:pPr>
            <a:r>
              <a:rPr lang="en-US" sz="2580" spc="30" dirty="0">
                <a:solidFill>
                  <a:srgbClr val="053D57"/>
                </a:solidFill>
                <a:latin typeface="Canva Sans"/>
              </a:rPr>
              <a:t>The effectiveness of PRAN </a:t>
            </a:r>
            <a:r>
              <a:rPr lang="en-US" sz="2580" spc="30" dirty="0" err="1">
                <a:solidFill>
                  <a:srgbClr val="053D57"/>
                </a:solidFill>
                <a:latin typeface="Canva Sans"/>
              </a:rPr>
              <a:t>Drinko's</a:t>
            </a:r>
            <a:r>
              <a:rPr lang="en-US" sz="2580" spc="30" dirty="0">
                <a:solidFill>
                  <a:srgbClr val="053D57"/>
                </a:solidFill>
                <a:latin typeface="Canva Sans"/>
              </a:rPr>
              <a:t> current marketing strategy must be strong in order for the company to succeed.</a:t>
            </a:r>
          </a:p>
          <a:p>
            <a:pPr marL="557208" lvl="1" indent="-278604">
              <a:lnSpc>
                <a:spcPts val="4051"/>
              </a:lnSpc>
              <a:buFont typeface="Arial"/>
              <a:buChar char="•"/>
            </a:pPr>
            <a:r>
              <a:rPr lang="en-US" sz="2580" spc="30" dirty="0">
                <a:solidFill>
                  <a:srgbClr val="053D57"/>
                </a:solidFill>
                <a:latin typeface="Canva Sans"/>
              </a:rPr>
              <a:t>PRAN aims to store </a:t>
            </a:r>
            <a:r>
              <a:rPr lang="en-US" sz="2580" spc="30" dirty="0" err="1">
                <a:solidFill>
                  <a:srgbClr val="053D57"/>
                </a:solidFill>
                <a:latin typeface="Canva Sans"/>
              </a:rPr>
              <a:t>Drinko</a:t>
            </a:r>
            <a:r>
              <a:rPr lang="en-US" sz="2580" spc="30" dirty="0">
                <a:solidFill>
                  <a:srgbClr val="053D57"/>
                </a:solidFill>
                <a:latin typeface="Canva Sans"/>
              </a:rPr>
              <a:t> in the majority of the retail space.</a:t>
            </a:r>
          </a:p>
          <a:p>
            <a:pPr marL="557208" lvl="1" indent="-278604">
              <a:lnSpc>
                <a:spcPts val="4051"/>
              </a:lnSpc>
              <a:buFont typeface="Arial"/>
              <a:buChar char="•"/>
            </a:pPr>
            <a:r>
              <a:rPr lang="en-US" sz="2580" spc="30" dirty="0">
                <a:solidFill>
                  <a:srgbClr val="053D57"/>
                </a:solidFill>
                <a:latin typeface="Canva Sans"/>
              </a:rPr>
              <a:t>As a result, the corporation will need to distribute widely.</a:t>
            </a:r>
          </a:p>
          <a:p>
            <a:pPr marL="557208" lvl="1" indent="-278604">
              <a:lnSpc>
                <a:spcPts val="4051"/>
              </a:lnSpc>
              <a:buFont typeface="Arial"/>
              <a:buChar char="•"/>
            </a:pPr>
            <a:r>
              <a:rPr lang="en-US" sz="2580" spc="30" dirty="0">
                <a:solidFill>
                  <a:srgbClr val="053D57"/>
                </a:solidFill>
                <a:latin typeface="Canva Sans"/>
              </a:rPr>
              <a:t>Current issues can be resolved by an efficient marketing strategy.</a:t>
            </a:r>
          </a:p>
          <a:p>
            <a:pPr>
              <a:lnSpc>
                <a:spcPts val="3053"/>
              </a:lnSpc>
            </a:pPr>
            <a:endParaRPr lang="en-US" sz="2580" spc="30" dirty="0">
              <a:solidFill>
                <a:srgbClr val="053D57"/>
              </a:solidFill>
              <a:latin typeface="Canva Sans"/>
            </a:endParaRPr>
          </a:p>
          <a:p>
            <a:pPr algn="ctr">
              <a:lnSpc>
                <a:spcPts val="4342"/>
              </a:lnSpc>
            </a:pPr>
            <a:endParaRPr lang="en-US" sz="2580" spc="30" dirty="0">
              <a:solidFill>
                <a:srgbClr val="053D57"/>
              </a:solidFill>
              <a:latin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61657" y="2845365"/>
            <a:ext cx="11609831" cy="3911016"/>
            <a:chOff x="0" y="0"/>
            <a:chExt cx="15479775" cy="521468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5479775" cy="5214688"/>
            </a:xfrm>
            <a:prstGeom prst="rect">
              <a:avLst/>
            </a:prstGeom>
            <a:solidFill>
              <a:srgbClr val="F8FBFD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32366" y="933254"/>
              <a:ext cx="14015043" cy="1857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84"/>
                </a:lnSpc>
              </a:pPr>
              <a:r>
                <a:rPr lang="en-US" sz="9707" spc="679">
                  <a:solidFill>
                    <a:srgbClr val="053D57"/>
                  </a:solidFill>
                  <a:latin typeface="Shrikhand Bold"/>
                </a:rPr>
                <a:t>THANK YOU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-3408039" y="1028700"/>
            <a:ext cx="4436739" cy="173843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7" name="AutoShape 7"/>
          <p:cNvSpPr/>
          <p:nvPr/>
        </p:nvSpPr>
        <p:spPr>
          <a:xfrm>
            <a:off x="17259300" y="9084457"/>
            <a:ext cx="4436739" cy="173843"/>
          </a:xfrm>
          <a:prstGeom prst="rect">
            <a:avLst/>
          </a:prstGeom>
          <a:solidFill>
            <a:srgbClr val="F8FBFD"/>
          </a:solid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004" y="-38100"/>
            <a:ext cx="18288000" cy="10287000"/>
            <a:chOff x="0" y="0"/>
            <a:chExt cx="24875211" cy="1435835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21139" b="21139"/>
            <a:stretch>
              <a:fillRect/>
            </a:stretch>
          </p:blipFill>
          <p:spPr>
            <a:xfrm>
              <a:off x="0" y="0"/>
              <a:ext cx="12437605" cy="717917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t="6491" b="6491"/>
            <a:stretch>
              <a:fillRect/>
            </a:stretch>
          </p:blipFill>
          <p:spPr>
            <a:xfrm>
              <a:off x="12437605" y="0"/>
              <a:ext cx="12437605" cy="71791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t="21139" b="21139"/>
            <a:stretch>
              <a:fillRect/>
            </a:stretch>
          </p:blipFill>
          <p:spPr>
            <a:xfrm>
              <a:off x="0" y="7179176"/>
              <a:ext cx="12437605" cy="717917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t="11559" b="11559"/>
            <a:stretch>
              <a:fillRect/>
            </a:stretch>
          </p:blipFill>
          <p:spPr>
            <a:xfrm>
              <a:off x="12437605" y="7179176"/>
              <a:ext cx="12437605" cy="717917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312798" y="3298322"/>
            <a:ext cx="9662404" cy="3690356"/>
            <a:chOff x="0" y="0"/>
            <a:chExt cx="12883205" cy="492047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2883205" cy="4920474"/>
            </a:xfrm>
            <a:prstGeom prst="rect">
              <a:avLst/>
            </a:prstGeom>
            <a:solidFill>
              <a:srgbClr val="F8FBFD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12835" y="774127"/>
              <a:ext cx="11257534" cy="1912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5"/>
                </a:lnSpc>
              </a:pPr>
              <a:endParaRPr/>
            </a:p>
            <a:p>
              <a:pPr algn="ctr">
                <a:lnSpc>
                  <a:spcPts val="3555"/>
                </a:lnSpc>
              </a:pPr>
              <a:endParaRPr/>
            </a:p>
            <a:p>
              <a:pPr algn="ctr">
                <a:lnSpc>
                  <a:spcPts val="4165"/>
                </a:lnSpc>
              </a:pPr>
              <a:r>
                <a:rPr lang="en-US" sz="3471" spc="256">
                  <a:solidFill>
                    <a:srgbClr val="053D57"/>
                  </a:solidFill>
                  <a:latin typeface="Montserrat Classic Bold"/>
                </a:rPr>
                <a:t>INTRODUCTION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38133" y="0"/>
            <a:ext cx="9202268" cy="10278447"/>
          </a:xfrm>
          <a:prstGeom prst="rect">
            <a:avLst/>
          </a:prstGeom>
          <a:solidFill>
            <a:srgbClr val="F8FBFD"/>
          </a:solidFill>
        </p:spPr>
      </p:sp>
      <p:grpSp>
        <p:nvGrpSpPr>
          <p:cNvPr id="3" name="Group 3"/>
          <p:cNvGrpSpPr/>
          <p:nvPr/>
        </p:nvGrpSpPr>
        <p:grpSpPr>
          <a:xfrm>
            <a:off x="865414" y="722539"/>
            <a:ext cx="5964478" cy="1796841"/>
            <a:chOff x="0" y="0"/>
            <a:chExt cx="7952637" cy="2395788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7952637" cy="1396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61"/>
                </a:lnSpc>
              </a:pPr>
              <a:r>
                <a:rPr lang="en-US" sz="6635" spc="59" dirty="0">
                  <a:solidFill>
                    <a:srgbClr val="F8FBFD"/>
                  </a:solidFill>
                  <a:latin typeface="Montserrat Classic Bold"/>
                </a:rPr>
                <a:t>PRAN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190707"/>
              <a:ext cx="5233991" cy="205081"/>
            </a:xfrm>
            <a:prstGeom prst="rect">
              <a:avLst/>
            </a:prstGeom>
            <a:solidFill>
              <a:srgbClr val="F8FBF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36119" y="4092601"/>
            <a:ext cx="5109576" cy="338935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38133" y="-19050"/>
            <a:ext cx="9338830" cy="1030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4009" lvl="1" indent="-442004">
              <a:lnSpc>
                <a:spcPts val="5077"/>
              </a:lnSpc>
              <a:buFont typeface="Arial"/>
              <a:buChar char="•"/>
            </a:pPr>
            <a:r>
              <a:rPr lang="en-US" sz="4094" spc="610" dirty="0">
                <a:solidFill>
                  <a:srgbClr val="053D57"/>
                </a:solidFill>
                <a:latin typeface="Montserrat Classic Bold"/>
              </a:rPr>
              <a:t>Largest Food Producer In Bangladesh </a:t>
            </a:r>
          </a:p>
          <a:p>
            <a:pPr marL="884009" lvl="1" indent="-442004">
              <a:lnSpc>
                <a:spcPts val="5077"/>
              </a:lnSpc>
              <a:buFont typeface="Arial"/>
              <a:buChar char="•"/>
            </a:pPr>
            <a:r>
              <a:rPr lang="en-US" sz="4094" spc="610" dirty="0">
                <a:solidFill>
                  <a:srgbClr val="053D57"/>
                </a:solidFill>
                <a:latin typeface="Montserrat Classic Bold"/>
              </a:rPr>
              <a:t>Inception:</a:t>
            </a:r>
            <a:r>
              <a:rPr lang="en-US" sz="4094" spc="610" dirty="0">
                <a:solidFill>
                  <a:srgbClr val="053D57"/>
                </a:solidFill>
                <a:latin typeface="Montserrat Classic"/>
              </a:rPr>
              <a:t> 1980</a:t>
            </a:r>
          </a:p>
          <a:p>
            <a:pPr marL="884009" lvl="1" indent="-442004">
              <a:lnSpc>
                <a:spcPts val="5077"/>
              </a:lnSpc>
              <a:buFont typeface="Arial"/>
              <a:buChar char="•"/>
            </a:pPr>
            <a:r>
              <a:rPr lang="en-US" sz="4094" spc="610" dirty="0">
                <a:solidFill>
                  <a:srgbClr val="053D57"/>
                </a:solidFill>
                <a:latin typeface="Montserrat Classic Bold"/>
              </a:rPr>
              <a:t>Founder:</a:t>
            </a:r>
            <a:r>
              <a:rPr lang="en-US" sz="4094" spc="610" dirty="0">
                <a:solidFill>
                  <a:srgbClr val="053D57"/>
                </a:solidFill>
                <a:latin typeface="Montserrat Classic"/>
              </a:rPr>
              <a:t> Major General </a:t>
            </a:r>
            <a:r>
              <a:rPr lang="en-US" sz="4094" spc="610" dirty="0" err="1">
                <a:solidFill>
                  <a:srgbClr val="053D57"/>
                </a:solidFill>
                <a:latin typeface="Montserrat Classic"/>
              </a:rPr>
              <a:t>Amzad</a:t>
            </a:r>
            <a:r>
              <a:rPr lang="en-US" sz="4094" spc="610" dirty="0">
                <a:solidFill>
                  <a:srgbClr val="053D57"/>
                </a:solidFill>
                <a:latin typeface="Montserrat Classic"/>
              </a:rPr>
              <a:t> Khan Chowdhury</a:t>
            </a:r>
          </a:p>
          <a:p>
            <a:pPr marL="884009" lvl="1" indent="-442004">
              <a:lnSpc>
                <a:spcPts val="5077"/>
              </a:lnSpc>
              <a:buFont typeface="Arial"/>
              <a:buChar char="•"/>
            </a:pPr>
            <a:r>
              <a:rPr lang="en-US" sz="4094" spc="610" dirty="0">
                <a:solidFill>
                  <a:srgbClr val="053D57"/>
                </a:solidFill>
                <a:latin typeface="Montserrat Classic Bold"/>
              </a:rPr>
              <a:t>PRAN stands for:</a:t>
            </a:r>
            <a:r>
              <a:rPr lang="en-US" sz="4094" spc="610" dirty="0">
                <a:solidFill>
                  <a:srgbClr val="053D57"/>
                </a:solidFill>
                <a:latin typeface="Montserrat Classic"/>
              </a:rPr>
              <a:t> Program For Rural Advancement Nationality</a:t>
            </a:r>
          </a:p>
          <a:p>
            <a:pPr marL="884009" lvl="1" indent="-442004">
              <a:lnSpc>
                <a:spcPts val="5077"/>
              </a:lnSpc>
              <a:buFont typeface="Arial"/>
              <a:buChar char="•"/>
            </a:pPr>
            <a:r>
              <a:rPr lang="en-US" sz="4094" spc="610" dirty="0">
                <a:solidFill>
                  <a:srgbClr val="053D57"/>
                </a:solidFill>
                <a:latin typeface="Montserrat Classic Bold"/>
              </a:rPr>
              <a:t>Exports products:</a:t>
            </a:r>
            <a:r>
              <a:rPr lang="en-US" sz="4094" spc="610" dirty="0">
                <a:solidFill>
                  <a:srgbClr val="053D57"/>
                </a:solidFill>
                <a:latin typeface="Montserrat Classic"/>
              </a:rPr>
              <a:t>106 countries</a:t>
            </a:r>
          </a:p>
          <a:p>
            <a:pPr marL="884009" lvl="1" indent="-442004">
              <a:lnSpc>
                <a:spcPts val="5077"/>
              </a:lnSpc>
              <a:buFont typeface="Arial"/>
              <a:buChar char="•"/>
            </a:pPr>
            <a:r>
              <a:rPr lang="en-US" sz="4094" spc="610" dirty="0">
                <a:solidFill>
                  <a:srgbClr val="053D57"/>
                </a:solidFill>
                <a:latin typeface="Montserrat Classic Bold"/>
              </a:rPr>
              <a:t>Product Categories: </a:t>
            </a:r>
            <a:r>
              <a:rPr lang="en-US" sz="4094" spc="610" dirty="0">
                <a:solidFill>
                  <a:srgbClr val="053D57"/>
                </a:solidFill>
                <a:latin typeface="Montserrat Classic"/>
              </a:rPr>
              <a:t>10</a:t>
            </a:r>
          </a:p>
          <a:p>
            <a:pPr marL="884009" lvl="1" indent="-442004">
              <a:lnSpc>
                <a:spcPts val="5077"/>
              </a:lnSpc>
              <a:buFont typeface="Arial"/>
              <a:buChar char="•"/>
            </a:pPr>
            <a:r>
              <a:rPr lang="en-US" sz="4094" spc="610" dirty="0">
                <a:solidFill>
                  <a:srgbClr val="053D57"/>
                </a:solidFill>
                <a:latin typeface="Montserrat Classic Bold"/>
              </a:rPr>
              <a:t>Total Products: </a:t>
            </a:r>
            <a:r>
              <a:rPr lang="en-US" sz="4094" spc="610" dirty="0">
                <a:solidFill>
                  <a:srgbClr val="053D57"/>
                </a:solidFill>
                <a:latin typeface="Montserrat Classic"/>
              </a:rPr>
              <a:t>Around 200</a:t>
            </a:r>
          </a:p>
          <a:p>
            <a:pPr marL="884009" lvl="1" indent="-442004">
              <a:lnSpc>
                <a:spcPts val="5077"/>
              </a:lnSpc>
              <a:buFont typeface="Arial"/>
              <a:buChar char="•"/>
            </a:pPr>
            <a:r>
              <a:rPr lang="en-US" sz="4094" spc="610" dirty="0">
                <a:solidFill>
                  <a:srgbClr val="053D57"/>
                </a:solidFill>
                <a:latin typeface="Montserrat Classic Bold"/>
              </a:rPr>
              <a:t>Total employees:</a:t>
            </a:r>
            <a:r>
              <a:rPr lang="en-US" sz="4094" spc="610" dirty="0">
                <a:solidFill>
                  <a:srgbClr val="053D57"/>
                </a:solidFill>
                <a:latin typeface="Montserrat Classic"/>
              </a:rPr>
              <a:t> 30,000+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53D57">
              <a:alpha val="89804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86370" y="3483504"/>
            <a:ext cx="6275404" cy="47114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0850" y="5277265"/>
            <a:ext cx="7043935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8FBFD"/>
                </a:solidFill>
                <a:latin typeface="Montserrat Light Italics"/>
              </a:rPr>
              <a:t>"Improving livelihood. "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6568" y="1061271"/>
            <a:ext cx="3748832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8FBFD"/>
                </a:solidFill>
                <a:latin typeface="Canva Sans Bold"/>
              </a:rPr>
              <a:t>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567" y="3845340"/>
            <a:ext cx="3323183" cy="1174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8FBFD"/>
                </a:solidFill>
                <a:latin typeface="Canva Sans Bold"/>
              </a:rPr>
              <a:t>Vision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0850" y="6029740"/>
            <a:ext cx="5003750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8FBFD"/>
                </a:solidFill>
                <a:latin typeface="Canva Sans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6568" y="7471190"/>
            <a:ext cx="9129802" cy="15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9"/>
              </a:lnSpc>
            </a:pPr>
            <a:r>
              <a:rPr lang="en-US" sz="2619" spc="26" dirty="0">
                <a:solidFill>
                  <a:srgbClr val="F8FBFD"/>
                </a:solidFill>
                <a:latin typeface="Montserrat Light Italics"/>
              </a:rPr>
              <a:t>"Innovate new products, try to fulfill public demand, give full customer satisfaction, distribute product all over the country, set a reasonable price."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6568" y="2188396"/>
            <a:ext cx="9937367" cy="146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8"/>
              </a:lnSpc>
            </a:pPr>
            <a:r>
              <a:rPr lang="en-US" sz="2615" spc="75" dirty="0">
                <a:solidFill>
                  <a:srgbClr val="F8FBFD"/>
                </a:solidFill>
                <a:latin typeface="Montserrat Light Italics"/>
              </a:rPr>
              <a:t>"Poverty &amp; hunger are curses. Our aim is to generate employment and earn dignity and self respect for our compatriots through profitable enterprises."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400" y="0"/>
            <a:ext cx="18497107" cy="10283965"/>
            <a:chOff x="0" y="0"/>
            <a:chExt cx="24448911" cy="137119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3529" b="3529"/>
            <a:stretch>
              <a:fillRect/>
            </a:stretch>
          </p:blipFill>
          <p:spPr>
            <a:xfrm>
              <a:off x="0" y="0"/>
              <a:ext cx="12437605" cy="717917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t="21139" b="21139"/>
            <a:stretch>
              <a:fillRect/>
            </a:stretch>
          </p:blipFill>
          <p:spPr>
            <a:xfrm>
              <a:off x="12437605" y="0"/>
              <a:ext cx="11936353" cy="717917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 l="1491" r="1491"/>
            <a:stretch>
              <a:fillRect/>
            </a:stretch>
          </p:blipFill>
          <p:spPr>
            <a:xfrm>
              <a:off x="201438" y="7179176"/>
              <a:ext cx="12236167" cy="653277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 t="8483" b="8483"/>
            <a:stretch>
              <a:fillRect/>
            </a:stretch>
          </p:blipFill>
          <p:spPr>
            <a:xfrm>
              <a:off x="12362651" y="7151084"/>
              <a:ext cx="12086260" cy="653277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527861" y="3056825"/>
            <a:ext cx="9654133" cy="4173350"/>
            <a:chOff x="0" y="0"/>
            <a:chExt cx="12872178" cy="5564466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2872178" cy="5564466"/>
            </a:xfrm>
            <a:prstGeom prst="rect">
              <a:avLst/>
            </a:prstGeom>
            <a:solidFill>
              <a:srgbClr val="F8FBFD">
                <a:alpha val="8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12140" y="896489"/>
              <a:ext cx="11247899" cy="2085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11"/>
                </a:lnSpc>
              </a:pPr>
              <a:endParaRPr dirty="0"/>
            </a:p>
            <a:p>
              <a:pPr algn="ctr">
                <a:lnSpc>
                  <a:spcPts val="4111"/>
                </a:lnSpc>
              </a:pPr>
              <a:endParaRPr dirty="0"/>
            </a:p>
            <a:p>
              <a:pPr algn="ctr">
                <a:lnSpc>
                  <a:spcPts val="4111"/>
                </a:lnSpc>
              </a:pPr>
              <a:r>
                <a:rPr lang="en-US" sz="3425" spc="253" dirty="0">
                  <a:solidFill>
                    <a:srgbClr val="053D57"/>
                  </a:solidFill>
                  <a:latin typeface="Montserrat Classic Bold"/>
                </a:rPr>
                <a:t>STP STRATEGIES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62" b="1256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170918" y="1028700"/>
            <a:ext cx="16230600" cy="8229600"/>
          </a:xfrm>
          <a:prstGeom prst="rect">
            <a:avLst/>
          </a:prstGeom>
          <a:solidFill>
            <a:srgbClr val="053D57">
              <a:alpha val="89804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2260915" y="2013585"/>
            <a:ext cx="13766170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6000" spc="174" dirty="0">
                <a:solidFill>
                  <a:srgbClr val="F8FBFD"/>
                </a:solidFill>
                <a:latin typeface="Montserrat Classic Bold"/>
              </a:rPr>
              <a:t>STP STRATEGIES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60915" y="3783930"/>
            <a:ext cx="6146485" cy="3199835"/>
            <a:chOff x="0" y="0"/>
            <a:chExt cx="8195313" cy="4266447"/>
          </a:xfrm>
        </p:grpSpPr>
        <p:sp>
          <p:nvSpPr>
            <p:cNvPr id="6" name="TextBox 6"/>
            <p:cNvSpPr txBox="1"/>
            <p:nvPr/>
          </p:nvSpPr>
          <p:spPr>
            <a:xfrm>
              <a:off x="735236" y="0"/>
              <a:ext cx="7460077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 spc="244" dirty="0">
                  <a:solidFill>
                    <a:srgbClr val="F8FBFD"/>
                  </a:solidFill>
                  <a:latin typeface="Montserrat Classic Bold"/>
                </a:rPr>
                <a:t>CONSUMER SEGMENTS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35236" y="824112"/>
              <a:ext cx="7460077" cy="344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8" lvl="1" indent="-302259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F8FBFD"/>
                  </a:solidFill>
                  <a:latin typeface="Montserrat Light Bold"/>
                </a:rPr>
                <a:t>Demographic Segments</a:t>
              </a:r>
            </a:p>
            <a:p>
              <a:pPr>
                <a:lnSpc>
                  <a:spcPts val="4199"/>
                </a:lnSpc>
              </a:pPr>
              <a:r>
                <a:rPr lang="en-US" sz="2799" spc="27">
                  <a:solidFill>
                    <a:srgbClr val="F8FBFD"/>
                  </a:solidFill>
                  <a:latin typeface="Montserrat Light"/>
                </a:rPr>
                <a:t> </a:t>
              </a:r>
            </a:p>
            <a:p>
              <a:pPr marL="604518" lvl="1" indent="-302259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F8FBFD"/>
                  </a:solidFill>
                  <a:latin typeface="Montserrat Light Bold"/>
                </a:rPr>
                <a:t>Geographic Segments</a:t>
              </a:r>
            </a:p>
            <a:p>
              <a:pPr>
                <a:lnSpc>
                  <a:spcPts val="4199"/>
                </a:lnSpc>
              </a:pPr>
              <a:endParaRPr lang="en-US" sz="2799" spc="27">
                <a:solidFill>
                  <a:srgbClr val="F8FBFD"/>
                </a:solidFill>
                <a:latin typeface="Montserrat Light Bold"/>
              </a:endParaRPr>
            </a:p>
            <a:p>
              <a:pPr>
                <a:lnSpc>
                  <a:spcPts val="4199"/>
                </a:lnSpc>
              </a:pPr>
              <a:r>
                <a:rPr lang="en-US" sz="2799" spc="27">
                  <a:solidFill>
                    <a:srgbClr val="F8FBFD"/>
                  </a:solidFill>
                  <a:latin typeface="Montserrat Light"/>
                </a:rPr>
                <a:t> 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258755"/>
              <a:ext cx="310719" cy="180990"/>
            </a:xfrm>
            <a:prstGeom prst="rect">
              <a:avLst/>
            </a:prstGeom>
            <a:solidFill>
              <a:srgbClr val="F8FBF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665964" y="3783930"/>
            <a:ext cx="6901957" cy="1195698"/>
            <a:chOff x="0" y="0"/>
            <a:chExt cx="9202609" cy="1594264"/>
          </a:xfrm>
        </p:grpSpPr>
        <p:sp>
          <p:nvSpPr>
            <p:cNvPr id="10" name="TextBox 10"/>
            <p:cNvSpPr txBox="1"/>
            <p:nvPr/>
          </p:nvSpPr>
          <p:spPr>
            <a:xfrm>
              <a:off x="825605" y="-9525"/>
              <a:ext cx="8377004" cy="665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7"/>
                </a:lnSpc>
              </a:pPr>
              <a:r>
                <a:rPr lang="en-US" sz="3256" spc="240">
                  <a:solidFill>
                    <a:srgbClr val="F8FBFD"/>
                  </a:solidFill>
                  <a:latin typeface="Montserrat Classic Bold"/>
                </a:rPr>
                <a:t>Target Market Strategies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25605" y="924074"/>
              <a:ext cx="8377004" cy="670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6092" lvl="1" indent="-303046">
                <a:lnSpc>
                  <a:spcPts val="4210"/>
                </a:lnSpc>
                <a:buFont typeface="Arial"/>
                <a:buChar char="•"/>
              </a:pPr>
              <a:r>
                <a:rPr lang="en-US" sz="2807" spc="28">
                  <a:solidFill>
                    <a:srgbClr val="F8FBFD"/>
                  </a:solidFill>
                  <a:latin typeface="Montserrat Light Bold"/>
                </a:rPr>
                <a:t>Mass marketing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290559"/>
              <a:ext cx="348910" cy="203236"/>
            </a:xfrm>
            <a:prstGeom prst="rect">
              <a:avLst/>
            </a:prstGeom>
            <a:solidFill>
              <a:srgbClr val="F8FBF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476202" y="7041868"/>
            <a:ext cx="6146485" cy="1094810"/>
            <a:chOff x="0" y="0"/>
            <a:chExt cx="8195313" cy="1459747"/>
          </a:xfrm>
        </p:grpSpPr>
        <p:sp>
          <p:nvSpPr>
            <p:cNvPr id="14" name="TextBox 14"/>
            <p:cNvSpPr txBox="1"/>
            <p:nvPr/>
          </p:nvSpPr>
          <p:spPr>
            <a:xfrm>
              <a:off x="735236" y="-9525"/>
              <a:ext cx="7460077" cy="70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259" dirty="0">
                  <a:solidFill>
                    <a:srgbClr val="F8FBFD"/>
                  </a:solidFill>
                  <a:latin typeface="Montserrat Classic Bold"/>
                </a:rPr>
                <a:t>Value Proposition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35236" y="824112"/>
              <a:ext cx="7460077" cy="635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F8FBFD"/>
                  </a:solidFill>
                  <a:latin typeface="Montserrat Light Bold"/>
                </a:rPr>
                <a:t>More for less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58755"/>
              <a:ext cx="310719" cy="180990"/>
            </a:xfrm>
            <a:prstGeom prst="rect">
              <a:avLst/>
            </a:prstGeom>
            <a:solidFill>
              <a:srgbClr val="F8FBF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3684903" y="5034598"/>
            <a:ext cx="614648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8FBFD"/>
                </a:solidFill>
                <a:latin typeface="Canva Sans"/>
              </a:rPr>
              <a:t>Age 12-35 years old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84903" y="6178271"/>
            <a:ext cx="614648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8FBFD"/>
                </a:solidFill>
                <a:latin typeface="Canva Sans"/>
              </a:rPr>
              <a:t>Cities , Asian Regions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12815" y="5095875"/>
            <a:ext cx="614648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8FBFD"/>
                </a:solidFill>
                <a:latin typeface="Canva Sans"/>
              </a:rPr>
              <a:t>Broadly marketed, </a:t>
            </a:r>
          </a:p>
          <a:p>
            <a:pPr marL="496569" lvl="1" indent="-248284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8FBFD"/>
                </a:solidFill>
                <a:latin typeface="Canva Sans"/>
              </a:rPr>
              <a:t>Reach wide audience as per their needs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82382" y="8250978"/>
            <a:ext cx="614648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8FBFD"/>
                </a:solidFill>
                <a:latin typeface="Canva Sans"/>
              </a:rPr>
              <a:t>Reasonable at price but great quality and tasty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62" b="12562"/>
          <a:stretch>
            <a:fillRect/>
          </a:stretch>
        </p:blipFill>
        <p:spPr>
          <a:xfrm>
            <a:off x="-15714" y="0"/>
            <a:ext cx="18288000" cy="10287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323C87-51D6-F181-0DD6-7F614EF21EC3}"/>
              </a:ext>
            </a:extLst>
          </p:cNvPr>
          <p:cNvGrpSpPr/>
          <p:nvPr/>
        </p:nvGrpSpPr>
        <p:grpSpPr>
          <a:xfrm>
            <a:off x="3685008" y="3009900"/>
            <a:ext cx="11570771" cy="5107115"/>
            <a:chOff x="1190247" y="1417699"/>
            <a:chExt cx="10285128" cy="40204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B4A9A3-A656-2597-0A49-39E57B0C979F}"/>
                </a:ext>
              </a:extLst>
            </p:cNvPr>
            <p:cNvGrpSpPr/>
            <p:nvPr/>
          </p:nvGrpSpPr>
          <p:grpSpPr>
            <a:xfrm>
              <a:off x="4086859" y="1417699"/>
              <a:ext cx="4018282" cy="4020440"/>
              <a:chOff x="4086859" y="1417699"/>
              <a:chExt cx="4018282" cy="4020440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33C405D2-F95B-F6E8-10C8-C6CBF18BC8DE}"/>
                  </a:ext>
                </a:extLst>
              </p:cNvPr>
              <p:cNvSpPr/>
              <p:nvPr/>
            </p:nvSpPr>
            <p:spPr>
              <a:xfrm>
                <a:off x="4086859" y="1419860"/>
                <a:ext cx="1490982" cy="24523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103" y="0"/>
                    </a:lnTo>
                    <a:cubicBezTo>
                      <a:pt x="1840" y="0"/>
                      <a:pt x="0" y="1119"/>
                      <a:pt x="0" y="2494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374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42863" tIns="42863" rIns="42863" bIns="42863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375"/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3653DC1D-CA13-E9EB-697F-1BDAFC27800A}"/>
                  </a:ext>
                </a:extLst>
              </p:cNvPr>
              <p:cNvSpPr/>
              <p:nvPr/>
            </p:nvSpPr>
            <p:spPr>
              <a:xfrm>
                <a:off x="5638024" y="1417699"/>
                <a:ext cx="2452372" cy="1490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4103"/>
                    </a:lnTo>
                    <a:cubicBezTo>
                      <a:pt x="21600" y="1840"/>
                      <a:pt x="20481" y="0"/>
                      <a:pt x="19106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7853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42863" tIns="42863" rIns="42863" bIns="42863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375"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CDDD9F74-DA42-F6B1-21B3-006242159C74}"/>
                  </a:ext>
                </a:extLst>
              </p:cNvPr>
              <p:cNvSpPr/>
              <p:nvPr/>
            </p:nvSpPr>
            <p:spPr>
              <a:xfrm>
                <a:off x="6614159" y="2981960"/>
                <a:ext cx="1490982" cy="24523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497" y="21600"/>
                    </a:lnTo>
                    <a:cubicBezTo>
                      <a:pt x="19760" y="21600"/>
                      <a:pt x="21600" y="20481"/>
                      <a:pt x="21600" y="19106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0" y="7853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42863" tIns="42863" rIns="42863" bIns="42863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375"/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018E8815-B3B0-6AE1-AE9B-4B5D9AC45DC6}"/>
                  </a:ext>
                </a:extLst>
              </p:cNvPr>
              <p:cNvSpPr/>
              <p:nvPr/>
            </p:nvSpPr>
            <p:spPr>
              <a:xfrm>
                <a:off x="4086860" y="3947160"/>
                <a:ext cx="2452372" cy="14909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7497"/>
                    </a:lnTo>
                    <a:cubicBezTo>
                      <a:pt x="0" y="19760"/>
                      <a:pt x="1119" y="21600"/>
                      <a:pt x="2494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37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42863" tIns="42863" rIns="42863" bIns="42863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3375"/>
              </a:p>
            </p:txBody>
          </p:sp>
          <p:sp>
            <p:nvSpPr>
              <p:cNvPr id="19" name="Square">
                <a:extLst>
                  <a:ext uri="{FF2B5EF4-FFF2-40B4-BE49-F238E27FC236}">
                    <a16:creationId xmlns:a16="http://schemas.microsoft.com/office/drawing/2014/main" id="{8FDB2C86-9295-1DCD-E4FD-B0F841364D7C}"/>
                  </a:ext>
                </a:extLst>
              </p:cNvPr>
              <p:cNvSpPr/>
              <p:nvPr/>
            </p:nvSpPr>
            <p:spPr>
              <a:xfrm>
                <a:off x="5648960" y="2981960"/>
                <a:ext cx="891539" cy="89154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miter lim="400000"/>
              </a:ln>
            </p:spPr>
            <p:txBody>
              <a:bodyPr lIns="42863" tIns="42863" rIns="42863" bIns="42863" anchor="ctr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r>
                  <a:rPr lang="en-GB" sz="3375" dirty="0">
                    <a:latin typeface="Georgia Pro Cond" panose="02040506050405020303" pitchFamily="18" charset="0"/>
                  </a:rPr>
                  <a:t>4 p’s</a:t>
                </a:r>
                <a:endParaRPr sz="3375" dirty="0"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602924-DF6E-7D26-79A7-476FC3D02EF1}"/>
                  </a:ext>
                </a:extLst>
              </p:cNvPr>
              <p:cNvSpPr txBox="1"/>
              <p:nvPr/>
            </p:nvSpPr>
            <p:spPr>
              <a:xfrm>
                <a:off x="5675420" y="2489234"/>
                <a:ext cx="437727" cy="359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25" b="1" dirty="0">
                    <a:solidFill>
                      <a:schemeClr val="bg1"/>
                    </a:solidFill>
                    <a:latin typeface="Georgia Pro Cond" panose="02040506050405020303" pitchFamily="18" charset="0"/>
                  </a:rPr>
                  <a:t>01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EB50D4-E519-2A64-469F-7D0F4045CD7A}"/>
                  </a:ext>
                </a:extLst>
              </p:cNvPr>
              <p:cNvSpPr txBox="1"/>
              <p:nvPr/>
            </p:nvSpPr>
            <p:spPr>
              <a:xfrm>
                <a:off x="6656283" y="3011878"/>
                <a:ext cx="437727" cy="359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25" b="1" dirty="0">
                    <a:solidFill>
                      <a:schemeClr val="bg1"/>
                    </a:solidFill>
                    <a:latin typeface="Georgia Pro Cond" panose="02040506050405020303" pitchFamily="18" charset="0"/>
                  </a:rPr>
                  <a:t>02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B28859-0F23-4B81-17AB-16707479A592}"/>
                  </a:ext>
                </a:extLst>
              </p:cNvPr>
              <p:cNvSpPr txBox="1"/>
              <p:nvPr/>
            </p:nvSpPr>
            <p:spPr>
              <a:xfrm>
                <a:off x="6066708" y="3954090"/>
                <a:ext cx="437727" cy="359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25" b="1" dirty="0">
                    <a:solidFill>
                      <a:schemeClr val="bg1"/>
                    </a:solidFill>
                    <a:latin typeface="Georgia Pro Cond" panose="02040506050405020303" pitchFamily="18" charset="0"/>
                  </a:rPr>
                  <a:t>03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E5989E-B68F-F28F-322E-686127FD5B1E}"/>
                  </a:ext>
                </a:extLst>
              </p:cNvPr>
              <p:cNvSpPr txBox="1"/>
              <p:nvPr/>
            </p:nvSpPr>
            <p:spPr>
              <a:xfrm>
                <a:off x="5094184" y="3458100"/>
                <a:ext cx="437727" cy="359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25" b="1" dirty="0">
                    <a:solidFill>
                      <a:schemeClr val="bg1"/>
                    </a:solidFill>
                    <a:latin typeface="Georgia Pro Cond" panose="02040506050405020303" pitchFamily="18" charset="0"/>
                  </a:rPr>
                  <a:t>04</a:t>
                </a:r>
              </a:p>
            </p:txBody>
          </p:sp>
        </p:grpSp>
        <p:sp>
          <p:nvSpPr>
            <p:cNvPr id="5" name="Google Shape;12552;p89">
              <a:extLst>
                <a:ext uri="{FF2B5EF4-FFF2-40B4-BE49-F238E27FC236}">
                  <a16:creationId xmlns:a16="http://schemas.microsoft.com/office/drawing/2014/main" id="{895C3F43-4DF4-7CA6-D607-6E4D2A8A5649}"/>
                </a:ext>
              </a:extLst>
            </p:cNvPr>
            <p:cNvSpPr/>
            <p:nvPr/>
          </p:nvSpPr>
          <p:spPr>
            <a:xfrm>
              <a:off x="7179565" y="4619501"/>
              <a:ext cx="439619" cy="332958"/>
            </a:xfrm>
            <a:custGeom>
              <a:avLst/>
              <a:gdLst/>
              <a:ahLst/>
              <a:cxnLst/>
              <a:rect l="l" t="t" r="r" b="b"/>
              <a:pathLst>
                <a:path w="11689" h="8853" extrusionOk="0">
                  <a:moveTo>
                    <a:pt x="1040" y="2709"/>
                  </a:moveTo>
                  <a:cubicBezTo>
                    <a:pt x="1229" y="2709"/>
                    <a:pt x="1386" y="2867"/>
                    <a:pt x="1386" y="3056"/>
                  </a:cubicBezTo>
                  <a:lnTo>
                    <a:pt x="1386" y="5828"/>
                  </a:lnTo>
                  <a:cubicBezTo>
                    <a:pt x="1386" y="6017"/>
                    <a:pt x="1229" y="6175"/>
                    <a:pt x="1040" y="6175"/>
                  </a:cubicBezTo>
                  <a:cubicBezTo>
                    <a:pt x="819" y="6175"/>
                    <a:pt x="662" y="6017"/>
                    <a:pt x="662" y="5828"/>
                  </a:cubicBezTo>
                  <a:lnTo>
                    <a:pt x="662" y="3056"/>
                  </a:lnTo>
                  <a:cubicBezTo>
                    <a:pt x="662" y="2867"/>
                    <a:pt x="819" y="2709"/>
                    <a:pt x="1040" y="2709"/>
                  </a:cubicBezTo>
                  <a:close/>
                  <a:moveTo>
                    <a:pt x="9641" y="1449"/>
                  </a:moveTo>
                  <a:lnTo>
                    <a:pt x="9641" y="7435"/>
                  </a:lnTo>
                  <a:lnTo>
                    <a:pt x="2079" y="5545"/>
                  </a:lnTo>
                  <a:lnTo>
                    <a:pt x="2079" y="3340"/>
                  </a:lnTo>
                  <a:lnTo>
                    <a:pt x="9641" y="1449"/>
                  </a:lnTo>
                  <a:close/>
                  <a:moveTo>
                    <a:pt x="3466" y="6616"/>
                  </a:moveTo>
                  <a:lnTo>
                    <a:pt x="6112" y="7278"/>
                  </a:lnTo>
                  <a:cubicBezTo>
                    <a:pt x="5954" y="7845"/>
                    <a:pt x="5450" y="8223"/>
                    <a:pt x="4820" y="8223"/>
                  </a:cubicBezTo>
                  <a:cubicBezTo>
                    <a:pt x="4064" y="8223"/>
                    <a:pt x="3434" y="7593"/>
                    <a:pt x="3434" y="6837"/>
                  </a:cubicBezTo>
                  <a:cubicBezTo>
                    <a:pt x="3434" y="6774"/>
                    <a:pt x="3434" y="6679"/>
                    <a:pt x="3466" y="6616"/>
                  </a:cubicBezTo>
                  <a:close/>
                  <a:moveTo>
                    <a:pt x="10680" y="662"/>
                  </a:moveTo>
                  <a:cubicBezTo>
                    <a:pt x="10869" y="662"/>
                    <a:pt x="11027" y="819"/>
                    <a:pt x="11027" y="1008"/>
                  </a:cubicBezTo>
                  <a:lnTo>
                    <a:pt x="11027" y="7876"/>
                  </a:lnTo>
                  <a:cubicBezTo>
                    <a:pt x="11027" y="8065"/>
                    <a:pt x="10869" y="8223"/>
                    <a:pt x="10680" y="8223"/>
                  </a:cubicBezTo>
                  <a:cubicBezTo>
                    <a:pt x="10491" y="8223"/>
                    <a:pt x="10334" y="8065"/>
                    <a:pt x="10334" y="7876"/>
                  </a:cubicBezTo>
                  <a:lnTo>
                    <a:pt x="10334" y="1008"/>
                  </a:lnTo>
                  <a:cubicBezTo>
                    <a:pt x="10334" y="819"/>
                    <a:pt x="10491" y="662"/>
                    <a:pt x="10680" y="662"/>
                  </a:cubicBezTo>
                  <a:close/>
                  <a:moveTo>
                    <a:pt x="10680" y="0"/>
                  </a:moveTo>
                  <a:cubicBezTo>
                    <a:pt x="10208" y="0"/>
                    <a:pt x="9798" y="315"/>
                    <a:pt x="9704" y="756"/>
                  </a:cubicBezTo>
                  <a:lnTo>
                    <a:pt x="1985" y="2678"/>
                  </a:lnTo>
                  <a:cubicBezTo>
                    <a:pt x="1827" y="2331"/>
                    <a:pt x="1449" y="2048"/>
                    <a:pt x="1040" y="2048"/>
                  </a:cubicBezTo>
                  <a:cubicBezTo>
                    <a:pt x="473" y="2048"/>
                    <a:pt x="0" y="2520"/>
                    <a:pt x="0" y="3056"/>
                  </a:cubicBezTo>
                  <a:lnTo>
                    <a:pt x="0" y="5828"/>
                  </a:lnTo>
                  <a:cubicBezTo>
                    <a:pt x="0" y="6364"/>
                    <a:pt x="473" y="6837"/>
                    <a:pt x="1040" y="6837"/>
                  </a:cubicBezTo>
                  <a:cubicBezTo>
                    <a:pt x="1449" y="6837"/>
                    <a:pt x="1827" y="6616"/>
                    <a:pt x="1985" y="6206"/>
                  </a:cubicBezTo>
                  <a:lnTo>
                    <a:pt x="2804" y="6427"/>
                  </a:lnTo>
                  <a:cubicBezTo>
                    <a:pt x="2772" y="6522"/>
                    <a:pt x="2772" y="6679"/>
                    <a:pt x="2772" y="6805"/>
                  </a:cubicBezTo>
                  <a:cubicBezTo>
                    <a:pt x="2772" y="7939"/>
                    <a:pt x="3655" y="8853"/>
                    <a:pt x="4820" y="8853"/>
                  </a:cubicBezTo>
                  <a:cubicBezTo>
                    <a:pt x="5324" y="8853"/>
                    <a:pt x="5828" y="8664"/>
                    <a:pt x="6175" y="8317"/>
                  </a:cubicBezTo>
                  <a:cubicBezTo>
                    <a:pt x="6459" y="8065"/>
                    <a:pt x="6648" y="7719"/>
                    <a:pt x="6774" y="7341"/>
                  </a:cubicBezTo>
                  <a:lnTo>
                    <a:pt x="9704" y="8065"/>
                  </a:lnTo>
                  <a:cubicBezTo>
                    <a:pt x="9798" y="8506"/>
                    <a:pt x="10208" y="8821"/>
                    <a:pt x="10680" y="8821"/>
                  </a:cubicBezTo>
                  <a:cubicBezTo>
                    <a:pt x="11216" y="8821"/>
                    <a:pt x="11688" y="8349"/>
                    <a:pt x="11688" y="7782"/>
                  </a:cubicBezTo>
                  <a:lnTo>
                    <a:pt x="11688" y="945"/>
                  </a:lnTo>
                  <a:cubicBezTo>
                    <a:pt x="11688" y="473"/>
                    <a:pt x="11279" y="0"/>
                    <a:pt x="106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defTabSz="1028700"/>
              <a:endParaRPr sz="270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6" name="Google Shape;11321;p85">
              <a:extLst>
                <a:ext uri="{FF2B5EF4-FFF2-40B4-BE49-F238E27FC236}">
                  <a16:creationId xmlns:a16="http://schemas.microsoft.com/office/drawing/2014/main" id="{04832DD3-C7C8-269C-7224-25C7661BF2EA}"/>
                </a:ext>
              </a:extLst>
            </p:cNvPr>
            <p:cNvGrpSpPr/>
            <p:nvPr/>
          </p:nvGrpSpPr>
          <p:grpSpPr>
            <a:xfrm>
              <a:off x="6985417" y="1700628"/>
              <a:ext cx="468420" cy="464723"/>
              <a:chOff x="2508825" y="2318350"/>
              <a:chExt cx="297750" cy="295400"/>
            </a:xfrm>
            <a:solidFill>
              <a:schemeClr val="bg1"/>
            </a:solidFill>
          </p:grpSpPr>
          <p:sp>
            <p:nvSpPr>
              <p:cNvPr id="13" name="Google Shape;11322;p85">
                <a:extLst>
                  <a:ext uri="{FF2B5EF4-FFF2-40B4-BE49-F238E27FC236}">
                    <a16:creationId xmlns:a16="http://schemas.microsoft.com/office/drawing/2014/main" id="{BCAF8052-C0BF-249F-BCF3-5389177BD0FB}"/>
                  </a:ext>
                </a:extLst>
              </p:cNvPr>
              <p:cNvSpPr/>
              <p:nvPr/>
            </p:nvSpPr>
            <p:spPr>
              <a:xfrm>
                <a:off x="2508825" y="2318350"/>
                <a:ext cx="297750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816" extrusionOk="0">
                    <a:moveTo>
                      <a:pt x="5892" y="694"/>
                    </a:moveTo>
                    <a:cubicBezTo>
                      <a:pt x="7625" y="694"/>
                      <a:pt x="9043" y="2112"/>
                      <a:pt x="9043" y="3845"/>
                    </a:cubicBezTo>
                    <a:cubicBezTo>
                      <a:pt x="9043" y="5483"/>
                      <a:pt x="7751" y="6838"/>
                      <a:pt x="6081" y="6932"/>
                    </a:cubicBezTo>
                    <a:cubicBezTo>
                      <a:pt x="6018" y="6932"/>
                      <a:pt x="5987" y="6901"/>
                      <a:pt x="5924" y="6869"/>
                    </a:cubicBezTo>
                    <a:lnTo>
                      <a:pt x="5766" y="6711"/>
                    </a:lnTo>
                    <a:cubicBezTo>
                      <a:pt x="5297" y="6298"/>
                      <a:pt x="4683" y="6101"/>
                      <a:pt x="4072" y="6101"/>
                    </a:cubicBezTo>
                    <a:cubicBezTo>
                      <a:pt x="3985" y="6101"/>
                      <a:pt x="3899" y="6105"/>
                      <a:pt x="3813" y="6113"/>
                    </a:cubicBezTo>
                    <a:cubicBezTo>
                      <a:pt x="3151" y="5577"/>
                      <a:pt x="2773" y="4727"/>
                      <a:pt x="2773" y="3845"/>
                    </a:cubicBezTo>
                    <a:cubicBezTo>
                      <a:pt x="2773" y="2112"/>
                      <a:pt x="4191" y="694"/>
                      <a:pt x="5892" y="694"/>
                    </a:cubicBezTo>
                    <a:close/>
                    <a:moveTo>
                      <a:pt x="4171" y="6822"/>
                    </a:moveTo>
                    <a:cubicBezTo>
                      <a:pt x="4577" y="6822"/>
                      <a:pt x="4979" y="6964"/>
                      <a:pt x="5294" y="7247"/>
                    </a:cubicBezTo>
                    <a:cubicBezTo>
                      <a:pt x="5420" y="7373"/>
                      <a:pt x="5735" y="7657"/>
                      <a:pt x="5892" y="7657"/>
                    </a:cubicBezTo>
                    <a:lnTo>
                      <a:pt x="7972" y="7657"/>
                    </a:lnTo>
                    <a:cubicBezTo>
                      <a:pt x="8192" y="7657"/>
                      <a:pt x="8350" y="7814"/>
                      <a:pt x="8350" y="8003"/>
                    </a:cubicBezTo>
                    <a:cubicBezTo>
                      <a:pt x="8350" y="8192"/>
                      <a:pt x="8192" y="8350"/>
                      <a:pt x="7972" y="8350"/>
                    </a:cubicBezTo>
                    <a:lnTo>
                      <a:pt x="5514" y="8350"/>
                    </a:lnTo>
                    <a:cubicBezTo>
                      <a:pt x="5294" y="8350"/>
                      <a:pt x="5136" y="8507"/>
                      <a:pt x="5136" y="8728"/>
                    </a:cubicBezTo>
                    <a:cubicBezTo>
                      <a:pt x="5136" y="8917"/>
                      <a:pt x="5294" y="9074"/>
                      <a:pt x="5514" y="9074"/>
                    </a:cubicBezTo>
                    <a:lnTo>
                      <a:pt x="8224" y="9074"/>
                    </a:lnTo>
                    <a:cubicBezTo>
                      <a:pt x="8507" y="9074"/>
                      <a:pt x="8759" y="8948"/>
                      <a:pt x="8980" y="8759"/>
                    </a:cubicBezTo>
                    <a:lnTo>
                      <a:pt x="10492" y="7090"/>
                    </a:lnTo>
                    <a:cubicBezTo>
                      <a:pt x="10568" y="7033"/>
                      <a:pt x="10666" y="6987"/>
                      <a:pt x="10766" y="6987"/>
                    </a:cubicBezTo>
                    <a:cubicBezTo>
                      <a:pt x="10833" y="6987"/>
                      <a:pt x="10902" y="7008"/>
                      <a:pt x="10965" y="7058"/>
                    </a:cubicBezTo>
                    <a:cubicBezTo>
                      <a:pt x="11122" y="7184"/>
                      <a:pt x="11185" y="7373"/>
                      <a:pt x="11059" y="7531"/>
                    </a:cubicBezTo>
                    <a:lnTo>
                      <a:pt x="9389" y="9767"/>
                    </a:lnTo>
                    <a:cubicBezTo>
                      <a:pt x="9074" y="10209"/>
                      <a:pt x="8570" y="10492"/>
                      <a:pt x="8035" y="10492"/>
                    </a:cubicBezTo>
                    <a:lnTo>
                      <a:pt x="2773" y="10492"/>
                    </a:lnTo>
                    <a:lnTo>
                      <a:pt x="2773" y="7468"/>
                    </a:lnTo>
                    <a:lnTo>
                      <a:pt x="3025" y="7247"/>
                    </a:lnTo>
                    <a:cubicBezTo>
                      <a:pt x="3356" y="6964"/>
                      <a:pt x="3766" y="6822"/>
                      <a:pt x="4171" y="6822"/>
                    </a:cubicBezTo>
                    <a:close/>
                    <a:moveTo>
                      <a:pt x="1734" y="6932"/>
                    </a:moveTo>
                    <a:cubicBezTo>
                      <a:pt x="1923" y="6932"/>
                      <a:pt x="2080" y="7090"/>
                      <a:pt x="2080" y="7310"/>
                    </a:cubicBezTo>
                    <a:lnTo>
                      <a:pt x="2080" y="10807"/>
                    </a:lnTo>
                    <a:cubicBezTo>
                      <a:pt x="2080" y="10996"/>
                      <a:pt x="1923" y="11154"/>
                      <a:pt x="1734" y="11154"/>
                    </a:cubicBezTo>
                    <a:lnTo>
                      <a:pt x="662" y="11154"/>
                    </a:lnTo>
                    <a:lnTo>
                      <a:pt x="662" y="6932"/>
                    </a:lnTo>
                    <a:close/>
                    <a:moveTo>
                      <a:pt x="5924" y="1"/>
                    </a:moveTo>
                    <a:cubicBezTo>
                      <a:pt x="3844" y="1"/>
                      <a:pt x="2112" y="1734"/>
                      <a:pt x="2112" y="3845"/>
                    </a:cubicBezTo>
                    <a:cubicBezTo>
                      <a:pt x="2112" y="4790"/>
                      <a:pt x="2458" y="5672"/>
                      <a:pt x="3088" y="6396"/>
                    </a:cubicBezTo>
                    <a:cubicBezTo>
                      <a:pt x="2931" y="6459"/>
                      <a:pt x="2773" y="6585"/>
                      <a:pt x="2616" y="6711"/>
                    </a:cubicBezTo>
                    <a:cubicBezTo>
                      <a:pt x="2427" y="6428"/>
                      <a:pt x="2112" y="6270"/>
                      <a:pt x="1765" y="6270"/>
                    </a:cubicBezTo>
                    <a:lnTo>
                      <a:pt x="347" y="6270"/>
                    </a:lnTo>
                    <a:cubicBezTo>
                      <a:pt x="158" y="6270"/>
                      <a:pt x="1" y="6428"/>
                      <a:pt x="1" y="6585"/>
                    </a:cubicBezTo>
                    <a:lnTo>
                      <a:pt x="1" y="11469"/>
                    </a:lnTo>
                    <a:cubicBezTo>
                      <a:pt x="1" y="11658"/>
                      <a:pt x="158" y="11815"/>
                      <a:pt x="347" y="11815"/>
                    </a:cubicBezTo>
                    <a:lnTo>
                      <a:pt x="1765" y="11815"/>
                    </a:lnTo>
                    <a:cubicBezTo>
                      <a:pt x="2238" y="11815"/>
                      <a:pt x="2584" y="11563"/>
                      <a:pt x="2742" y="11122"/>
                    </a:cubicBezTo>
                    <a:lnTo>
                      <a:pt x="8035" y="11122"/>
                    </a:lnTo>
                    <a:cubicBezTo>
                      <a:pt x="8759" y="11122"/>
                      <a:pt x="9515" y="10776"/>
                      <a:pt x="9956" y="10146"/>
                    </a:cubicBezTo>
                    <a:lnTo>
                      <a:pt x="11595" y="7877"/>
                    </a:lnTo>
                    <a:cubicBezTo>
                      <a:pt x="11910" y="7468"/>
                      <a:pt x="11878" y="6838"/>
                      <a:pt x="11437" y="6459"/>
                    </a:cubicBezTo>
                    <a:cubicBezTo>
                      <a:pt x="11249" y="6301"/>
                      <a:pt x="11015" y="6221"/>
                      <a:pt x="10780" y="6221"/>
                    </a:cubicBezTo>
                    <a:cubicBezTo>
                      <a:pt x="10503" y="6221"/>
                      <a:pt x="10224" y="6332"/>
                      <a:pt x="10019" y="6554"/>
                    </a:cubicBezTo>
                    <a:lnTo>
                      <a:pt x="9011" y="7657"/>
                    </a:lnTo>
                    <a:cubicBezTo>
                      <a:pt x="8885" y="7247"/>
                      <a:pt x="8539" y="6932"/>
                      <a:pt x="8098" y="6932"/>
                    </a:cubicBezTo>
                    <a:cubicBezTo>
                      <a:pt x="8287" y="6838"/>
                      <a:pt x="8444" y="6680"/>
                      <a:pt x="8602" y="6522"/>
                    </a:cubicBezTo>
                    <a:cubicBezTo>
                      <a:pt x="9358" y="5798"/>
                      <a:pt x="9767" y="4821"/>
                      <a:pt x="9767" y="3845"/>
                    </a:cubicBezTo>
                    <a:cubicBezTo>
                      <a:pt x="9767" y="1734"/>
                      <a:pt x="8035" y="1"/>
                      <a:pt x="59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 defTabSz="1028700"/>
                <a:endParaRPr sz="2700" b="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" name="Google Shape;11323;p85">
                <a:extLst>
                  <a:ext uri="{FF2B5EF4-FFF2-40B4-BE49-F238E27FC236}">
                    <a16:creationId xmlns:a16="http://schemas.microsoft.com/office/drawing/2014/main" id="{F45B9C06-E162-5016-5C9B-F05A2BF94A3A}"/>
                  </a:ext>
                </a:extLst>
              </p:cNvPr>
              <p:cNvSpPr/>
              <p:nvPr/>
            </p:nvSpPr>
            <p:spPr>
              <a:xfrm>
                <a:off x="2629350" y="2353025"/>
                <a:ext cx="543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852" extrusionOk="0">
                    <a:moveTo>
                      <a:pt x="1071" y="0"/>
                    </a:moveTo>
                    <a:cubicBezTo>
                      <a:pt x="882" y="0"/>
                      <a:pt x="725" y="158"/>
                      <a:pt x="725" y="347"/>
                    </a:cubicBezTo>
                    <a:lnTo>
                      <a:pt x="725" y="756"/>
                    </a:lnTo>
                    <a:cubicBezTo>
                      <a:pt x="315" y="914"/>
                      <a:pt x="63" y="1292"/>
                      <a:pt x="63" y="1733"/>
                    </a:cubicBezTo>
                    <a:cubicBezTo>
                      <a:pt x="0" y="2332"/>
                      <a:pt x="473" y="2804"/>
                      <a:pt x="1071" y="2804"/>
                    </a:cubicBezTo>
                    <a:cubicBezTo>
                      <a:pt x="1260" y="2804"/>
                      <a:pt x="1418" y="2962"/>
                      <a:pt x="1418" y="3151"/>
                    </a:cubicBezTo>
                    <a:cubicBezTo>
                      <a:pt x="1418" y="3308"/>
                      <a:pt x="1355" y="3434"/>
                      <a:pt x="1229" y="3466"/>
                    </a:cubicBezTo>
                    <a:cubicBezTo>
                      <a:pt x="1185" y="3492"/>
                      <a:pt x="1140" y="3503"/>
                      <a:pt x="1093" y="3503"/>
                    </a:cubicBezTo>
                    <a:cubicBezTo>
                      <a:pt x="970" y="3503"/>
                      <a:pt x="839" y="3422"/>
                      <a:pt x="725" y="3308"/>
                    </a:cubicBezTo>
                    <a:cubicBezTo>
                      <a:pt x="662" y="3245"/>
                      <a:pt x="575" y="3214"/>
                      <a:pt x="488" y="3214"/>
                    </a:cubicBezTo>
                    <a:cubicBezTo>
                      <a:pt x="402" y="3214"/>
                      <a:pt x="315" y="3245"/>
                      <a:pt x="252" y="3308"/>
                    </a:cubicBezTo>
                    <a:cubicBezTo>
                      <a:pt x="126" y="3434"/>
                      <a:pt x="126" y="3655"/>
                      <a:pt x="252" y="3781"/>
                    </a:cubicBezTo>
                    <a:cubicBezTo>
                      <a:pt x="410" y="3938"/>
                      <a:pt x="567" y="4064"/>
                      <a:pt x="756" y="4096"/>
                    </a:cubicBezTo>
                    <a:lnTo>
                      <a:pt x="756" y="4505"/>
                    </a:lnTo>
                    <a:cubicBezTo>
                      <a:pt x="756" y="4694"/>
                      <a:pt x="914" y="4852"/>
                      <a:pt x="1103" y="4852"/>
                    </a:cubicBezTo>
                    <a:cubicBezTo>
                      <a:pt x="1323" y="4852"/>
                      <a:pt x="1481" y="4694"/>
                      <a:pt x="1481" y="4505"/>
                    </a:cubicBezTo>
                    <a:lnTo>
                      <a:pt x="1481" y="4096"/>
                    </a:lnTo>
                    <a:cubicBezTo>
                      <a:pt x="1481" y="4096"/>
                      <a:pt x="1512" y="4096"/>
                      <a:pt x="1512" y="4064"/>
                    </a:cubicBezTo>
                    <a:cubicBezTo>
                      <a:pt x="1890" y="3907"/>
                      <a:pt x="2142" y="3497"/>
                      <a:pt x="2142" y="3119"/>
                    </a:cubicBezTo>
                    <a:cubicBezTo>
                      <a:pt x="2142" y="2521"/>
                      <a:pt x="1670" y="2079"/>
                      <a:pt x="1103" y="2079"/>
                    </a:cubicBezTo>
                    <a:cubicBezTo>
                      <a:pt x="914" y="2079"/>
                      <a:pt x="756" y="1922"/>
                      <a:pt x="756" y="1733"/>
                    </a:cubicBezTo>
                    <a:cubicBezTo>
                      <a:pt x="756" y="1575"/>
                      <a:pt x="851" y="1449"/>
                      <a:pt x="1008" y="1418"/>
                    </a:cubicBezTo>
                    <a:cubicBezTo>
                      <a:pt x="1047" y="1405"/>
                      <a:pt x="1085" y="1399"/>
                      <a:pt x="1124" y="1399"/>
                    </a:cubicBezTo>
                    <a:cubicBezTo>
                      <a:pt x="1273" y="1399"/>
                      <a:pt x="1418" y="1494"/>
                      <a:pt x="1544" y="1670"/>
                    </a:cubicBezTo>
                    <a:cubicBezTo>
                      <a:pt x="1610" y="1753"/>
                      <a:pt x="1703" y="1792"/>
                      <a:pt x="1795" y="1792"/>
                    </a:cubicBezTo>
                    <a:cubicBezTo>
                      <a:pt x="1876" y="1792"/>
                      <a:pt x="1957" y="1761"/>
                      <a:pt x="2016" y="1701"/>
                    </a:cubicBezTo>
                    <a:cubicBezTo>
                      <a:pt x="2174" y="1575"/>
                      <a:pt x="2174" y="1323"/>
                      <a:pt x="2048" y="1229"/>
                    </a:cubicBezTo>
                    <a:cubicBezTo>
                      <a:pt x="1859" y="977"/>
                      <a:pt x="1670" y="819"/>
                      <a:pt x="1418" y="756"/>
                    </a:cubicBezTo>
                    <a:lnTo>
                      <a:pt x="1418" y="347"/>
                    </a:ln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 defTabSz="1028700"/>
                <a:endParaRPr sz="2700" b="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7" name="Google Shape;10815;p83">
              <a:extLst>
                <a:ext uri="{FF2B5EF4-FFF2-40B4-BE49-F238E27FC236}">
                  <a16:creationId xmlns:a16="http://schemas.microsoft.com/office/drawing/2014/main" id="{E19AF2F6-D9E5-7D4F-00F5-F9B2E2CE7BA4}"/>
                </a:ext>
              </a:extLst>
            </p:cNvPr>
            <p:cNvSpPr/>
            <p:nvPr/>
          </p:nvSpPr>
          <p:spPr>
            <a:xfrm>
              <a:off x="4635977" y="1757548"/>
              <a:ext cx="423402" cy="423510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4" y="5208"/>
                  </a:lnTo>
                  <a:lnTo>
                    <a:pt x="14283" y="6820"/>
                  </a:lnTo>
                  <a:lnTo>
                    <a:pt x="6360" y="2756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149" y="3405"/>
                  </a:moveTo>
                  <a:lnTo>
                    <a:pt x="13027" y="7448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149" y="3405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6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0" y="6132"/>
                  </a:moveTo>
                  <a:lnTo>
                    <a:pt x="18190" y="13629"/>
                  </a:lnTo>
                  <a:cubicBezTo>
                    <a:pt x="18193" y="13744"/>
                    <a:pt x="18126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2" y="10592"/>
                    <a:pt x="14862" y="10281"/>
                  </a:cubicBezTo>
                  <a:lnTo>
                    <a:pt x="14862" y="7796"/>
                  </a:lnTo>
                  <a:lnTo>
                    <a:pt x="18190" y="6132"/>
                  </a:lnTo>
                  <a:close/>
                  <a:moveTo>
                    <a:pt x="9473" y="0"/>
                  </a:moveTo>
                  <a:cubicBezTo>
                    <a:pt x="9238" y="0"/>
                    <a:pt x="9003" y="58"/>
                    <a:pt x="8790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19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31" y="160"/>
                  </a:lnTo>
                  <a:cubicBezTo>
                    <a:pt x="9924" y="53"/>
                    <a:pt x="9698" y="0"/>
                    <a:pt x="94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defTabSz="1028700"/>
              <a:endParaRPr sz="2700">
                <a:solidFill>
                  <a:srgbClr val="435D74"/>
                </a:solidFill>
                <a:latin typeface="Calibri"/>
              </a:endParaRPr>
            </a:p>
          </p:txBody>
        </p:sp>
        <p:sp>
          <p:nvSpPr>
            <p:cNvPr id="8" name="Shape 3778">
              <a:extLst>
                <a:ext uri="{FF2B5EF4-FFF2-40B4-BE49-F238E27FC236}">
                  <a16:creationId xmlns:a16="http://schemas.microsoft.com/office/drawing/2014/main" id="{80613419-A72F-54AF-7416-0D24B07AB316}"/>
                </a:ext>
              </a:extLst>
            </p:cNvPr>
            <p:cNvSpPr/>
            <p:nvPr/>
          </p:nvSpPr>
          <p:spPr>
            <a:xfrm>
              <a:off x="4668520" y="4446307"/>
              <a:ext cx="358316" cy="492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2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2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2863" tIns="42863" rIns="42863" bIns="42863" anchor="ctr"/>
            <a:lstStyle/>
            <a:p>
              <a:endParaRPr sz="2025">
                <a:solidFill>
                  <a:prstClr val="black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20933-7755-1CC9-093B-8E8F32959614}"/>
                </a:ext>
              </a:extLst>
            </p:cNvPr>
            <p:cNvSpPr txBox="1"/>
            <p:nvPr/>
          </p:nvSpPr>
          <p:spPr>
            <a:xfrm>
              <a:off x="1190247" y="1609958"/>
              <a:ext cx="2995257" cy="10398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75"/>
                </a:spcBef>
              </a:pPr>
              <a:endParaRPr lang="en-US" sz="4000" b="1" dirty="0">
                <a:solidFill>
                  <a:schemeClr val="bg1"/>
                </a:solidFill>
                <a:latin typeface="Lao MN" pitchFamily="2" charset="0"/>
                <a:cs typeface="Lao MN" pitchFamily="2" charset="0"/>
              </a:endParaRPr>
            </a:p>
            <a:p>
              <a:pPr algn="ctr">
                <a:spcBef>
                  <a:spcPts val="675"/>
                </a:spcBef>
              </a:pPr>
              <a:r>
                <a:rPr lang="en-US" sz="4000" b="1" dirty="0">
                  <a:solidFill>
                    <a:schemeClr val="bg1"/>
                  </a:solidFill>
                  <a:latin typeface="Lao MN" pitchFamily="2" charset="0"/>
                  <a:cs typeface="Lao MN" pitchFamily="2" charset="0"/>
                </a:rPr>
                <a:t>Product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DAF195-B3E6-4AF1-D3B3-318C65F014A7}"/>
                </a:ext>
              </a:extLst>
            </p:cNvPr>
            <p:cNvSpPr txBox="1"/>
            <p:nvPr/>
          </p:nvSpPr>
          <p:spPr>
            <a:xfrm>
              <a:off x="1571596" y="4449898"/>
              <a:ext cx="2232561" cy="4845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75"/>
                </a:spcBef>
              </a:pPr>
              <a:r>
                <a:rPr lang="en-US" sz="4000" b="1" dirty="0">
                  <a:solidFill>
                    <a:schemeClr val="bg1"/>
                  </a:solidFill>
                  <a:latin typeface="Lao MN" pitchFamily="2" charset="0"/>
                  <a:cs typeface="Lao MN" pitchFamily="2" charset="0"/>
                </a:rPr>
                <a:t>PLACE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BF2C94-1CFF-09F6-B313-1EBABC4A4944}"/>
                </a:ext>
              </a:extLst>
            </p:cNvPr>
            <p:cNvSpPr txBox="1"/>
            <p:nvPr/>
          </p:nvSpPr>
          <p:spPr>
            <a:xfrm>
              <a:off x="8801230" y="2180041"/>
              <a:ext cx="2232561" cy="4845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75"/>
                </a:spcBef>
              </a:pPr>
              <a:r>
                <a:rPr lang="en-US" sz="4000" b="1" dirty="0">
                  <a:solidFill>
                    <a:schemeClr val="bg1"/>
                  </a:solidFill>
                  <a:latin typeface="Lao MN" pitchFamily="2" charset="0"/>
                  <a:cs typeface="Lao MN" pitchFamily="2" charset="0"/>
                </a:rPr>
                <a:t>PRICE</a:t>
              </a:r>
              <a:endParaRPr lang="en-US" sz="4000" dirty="0">
                <a:solidFill>
                  <a:schemeClr val="bg1"/>
                </a:solidFill>
                <a:latin typeface="Lao MN" pitchFamily="2" charset="0"/>
                <a:cs typeface="Lao MN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605429-F879-B2E0-F89E-E6A3EFC93D5F}"/>
                </a:ext>
              </a:extLst>
            </p:cNvPr>
            <p:cNvSpPr txBox="1"/>
            <p:nvPr/>
          </p:nvSpPr>
          <p:spPr>
            <a:xfrm>
              <a:off x="8359643" y="4275948"/>
              <a:ext cx="3115732" cy="4845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75"/>
                </a:spcBef>
              </a:pPr>
              <a:r>
                <a:rPr lang="en-US" sz="4000" b="1" dirty="0">
                  <a:solidFill>
                    <a:schemeClr val="bg1"/>
                  </a:solidFill>
                  <a:latin typeface="Lao MN" pitchFamily="2" charset="0"/>
                  <a:cs typeface="Lao MN" pitchFamily="2" charset="0"/>
                </a:rPr>
                <a:t>PROMOTION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F512A7E-1271-3ABC-5C5A-B6D65B412555}"/>
              </a:ext>
            </a:extLst>
          </p:cNvPr>
          <p:cNvSpPr txBox="1"/>
          <p:nvPr/>
        </p:nvSpPr>
        <p:spPr>
          <a:xfrm>
            <a:off x="2286000" y="891086"/>
            <a:ext cx="13716000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375" dirty="0">
                <a:solidFill>
                  <a:schemeClr val="bg1"/>
                </a:solidFill>
                <a:latin typeface="Georgia Pro Cond" panose="02040506050405020303" pitchFamily="18" charset="0"/>
                <a:ea typeface="Cambria" panose="02040503050406030204" pitchFamily="18" charset="0"/>
                <a:cs typeface="+mj-cs"/>
              </a:rPr>
              <a:t>4</a:t>
            </a:r>
            <a:r>
              <a:rPr lang="en-IN" sz="3375" dirty="0">
                <a:solidFill>
                  <a:schemeClr val="bg1"/>
                </a:solidFill>
                <a:latin typeface="Georgia" panose="02040502050405020303" pitchFamily="18" charset="0"/>
                <a:ea typeface="Cambria" panose="02040503050406030204" pitchFamily="18" charset="0"/>
                <a:cs typeface="+mj-cs"/>
              </a:rPr>
              <a:t>Ps Marketing Mix Powerpoint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672</Words>
  <Application>Microsoft Macintosh PowerPoint</Application>
  <PresentationFormat>Custom</PresentationFormat>
  <Paragraphs>209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Canva Sans Bold</vt:lpstr>
      <vt:lpstr>Canva Sans</vt:lpstr>
      <vt:lpstr>Shrikhand Bold</vt:lpstr>
      <vt:lpstr>Montserrat Classic</vt:lpstr>
      <vt:lpstr>Arial Black</vt:lpstr>
      <vt:lpstr>Arial</vt:lpstr>
      <vt:lpstr>Chewy</vt:lpstr>
      <vt:lpstr>Georgia</vt:lpstr>
      <vt:lpstr>Lao MN</vt:lpstr>
      <vt:lpstr>Montserrat Light</vt:lpstr>
      <vt:lpstr>Montserrat Light Italics</vt:lpstr>
      <vt:lpstr>Montserrat Classic Bold</vt:lpstr>
      <vt:lpstr>Georgia Pro Cond</vt:lpstr>
      <vt:lpstr>Calibri</vt:lpstr>
      <vt:lpstr>Montserrat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 IT! BITE IT! EXPERIENCE IT</dc:title>
  <dc:creator>User</dc:creator>
  <cp:lastModifiedBy>Microsoft Office User</cp:lastModifiedBy>
  <cp:revision>13</cp:revision>
  <dcterms:created xsi:type="dcterms:W3CDTF">2006-08-16T00:00:00Z</dcterms:created>
  <dcterms:modified xsi:type="dcterms:W3CDTF">2024-02-17T01:21:46Z</dcterms:modified>
  <dc:identifier>DAFU78l3nlU</dc:identifier>
</cp:coreProperties>
</file>